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7" r:id="rId40"/>
    <p:sldId id="298" r:id="rId41"/>
    <p:sldId id="299" r:id="rId42"/>
    <p:sldId id="302" r:id="rId43"/>
    <p:sldId id="303" r:id="rId44"/>
    <p:sldId id="304" r:id="rId45"/>
    <p:sldId id="305" r:id="rId46"/>
    <p:sldId id="308" r:id="rId4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78" d="100"/>
          <a:sy n="78" d="100"/>
        </p:scale>
        <p:origin x="25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338D1-027C-4D2E-9D2F-88F44D4537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E1EDCE-7FB2-4DA0-BE45-D6314FEB3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43B2D85-0871-415D-9ADD-639BC3CEF849}"/>
              </a:ext>
            </a:extLst>
          </p:cNvPr>
          <p:cNvSpPr>
            <a:spLocks noGrp="1"/>
          </p:cNvSpPr>
          <p:nvPr>
            <p:ph type="dt" sz="half" idx="10"/>
          </p:nvPr>
        </p:nvSpPr>
        <p:spPr/>
        <p:txBody>
          <a:bodyPr/>
          <a:lstStyle/>
          <a:p>
            <a:fld id="{AC8A752B-6DBB-490C-B28E-F9CC9DF247A1}" type="datetimeFigureOut">
              <a:rPr kumimoji="1" lang="ja-JP" altLang="en-US" smtClean="0"/>
              <a:t>2020/4/17</a:t>
            </a:fld>
            <a:endParaRPr kumimoji="1" lang="ja-JP" altLang="en-US"/>
          </a:p>
        </p:txBody>
      </p:sp>
      <p:sp>
        <p:nvSpPr>
          <p:cNvPr id="5" name="フッター プレースホルダー 4">
            <a:extLst>
              <a:ext uri="{FF2B5EF4-FFF2-40B4-BE49-F238E27FC236}">
                <a16:creationId xmlns:a16="http://schemas.microsoft.com/office/drawing/2014/main" id="{5984DB92-9488-4CEB-A3DF-387C99ACE2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5D49F2-1934-4DDB-B13E-55E35BC3F4C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762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98BEA-9B0D-4E2A-89E3-0EDD297D0B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2571DD-4870-4F97-8BA0-A296676B84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66961-491E-4180-9921-A5AFE5674FDC}"/>
              </a:ext>
            </a:extLst>
          </p:cNvPr>
          <p:cNvSpPr>
            <a:spLocks noGrp="1"/>
          </p:cNvSpPr>
          <p:nvPr>
            <p:ph type="dt" sz="half" idx="10"/>
          </p:nvPr>
        </p:nvSpPr>
        <p:spPr/>
        <p:txBody>
          <a:bodyPr/>
          <a:lstStyle/>
          <a:p>
            <a:fld id="{AC8A752B-6DBB-490C-B28E-F9CC9DF247A1}" type="datetimeFigureOut">
              <a:rPr kumimoji="1" lang="ja-JP" altLang="en-US" smtClean="0"/>
              <a:t>2020/4/17</a:t>
            </a:fld>
            <a:endParaRPr kumimoji="1" lang="ja-JP" altLang="en-US"/>
          </a:p>
        </p:txBody>
      </p:sp>
      <p:sp>
        <p:nvSpPr>
          <p:cNvPr id="5" name="フッター プレースホルダー 4">
            <a:extLst>
              <a:ext uri="{FF2B5EF4-FFF2-40B4-BE49-F238E27FC236}">
                <a16:creationId xmlns:a16="http://schemas.microsoft.com/office/drawing/2014/main" id="{EA20DDCB-6FD8-406A-8669-5228A9976B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1D509-297A-474B-A548-78810D3CD87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837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A718D9-0CD2-47B8-ABE4-1418FA6227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EBD746-6ACD-446F-B551-A593A577730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2A1C55-B477-4355-A5D6-60677C19E851}"/>
              </a:ext>
            </a:extLst>
          </p:cNvPr>
          <p:cNvSpPr>
            <a:spLocks noGrp="1"/>
          </p:cNvSpPr>
          <p:nvPr>
            <p:ph type="dt" sz="half" idx="10"/>
          </p:nvPr>
        </p:nvSpPr>
        <p:spPr/>
        <p:txBody>
          <a:bodyPr/>
          <a:lstStyle/>
          <a:p>
            <a:fld id="{AC8A752B-6DBB-490C-B28E-F9CC9DF247A1}" type="datetimeFigureOut">
              <a:rPr kumimoji="1" lang="ja-JP" altLang="en-US" smtClean="0"/>
              <a:t>2020/4/17</a:t>
            </a:fld>
            <a:endParaRPr kumimoji="1" lang="ja-JP" altLang="en-US"/>
          </a:p>
        </p:txBody>
      </p:sp>
      <p:sp>
        <p:nvSpPr>
          <p:cNvPr id="5" name="フッター プレースホルダー 4">
            <a:extLst>
              <a:ext uri="{FF2B5EF4-FFF2-40B4-BE49-F238E27FC236}">
                <a16:creationId xmlns:a16="http://schemas.microsoft.com/office/drawing/2014/main" id="{4A6C11CE-C9A0-411E-B63D-4092DA42E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3E1955-8171-4558-8DDB-5DCC49919EF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4299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500F4-DBEB-4815-B57E-555E17CA6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BED2CD-7A7D-491D-BD50-5253112AEC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D3301-D09F-427C-8C30-E204C881EAC4}"/>
              </a:ext>
            </a:extLst>
          </p:cNvPr>
          <p:cNvSpPr>
            <a:spLocks noGrp="1"/>
          </p:cNvSpPr>
          <p:nvPr>
            <p:ph type="dt" sz="half" idx="10"/>
          </p:nvPr>
        </p:nvSpPr>
        <p:spPr/>
        <p:txBody>
          <a:bodyPr/>
          <a:lstStyle/>
          <a:p>
            <a:fld id="{AC8A752B-6DBB-490C-B28E-F9CC9DF247A1}" type="datetimeFigureOut">
              <a:rPr kumimoji="1" lang="ja-JP" altLang="en-US" smtClean="0"/>
              <a:t>2020/4/17</a:t>
            </a:fld>
            <a:endParaRPr kumimoji="1" lang="ja-JP" altLang="en-US"/>
          </a:p>
        </p:txBody>
      </p:sp>
      <p:sp>
        <p:nvSpPr>
          <p:cNvPr id="5" name="フッター プレースホルダー 4">
            <a:extLst>
              <a:ext uri="{FF2B5EF4-FFF2-40B4-BE49-F238E27FC236}">
                <a16:creationId xmlns:a16="http://schemas.microsoft.com/office/drawing/2014/main" id="{3D153699-6263-4F11-94E7-10BD0922DD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4103A-DBDF-4B65-B9EC-0791225E494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2272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834E6-F0A2-47ED-9B30-452D474F73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BD06E7-BE58-493F-AB26-2A0F73B5E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235A15-1C58-4BFB-97AD-790B58269EB7}"/>
              </a:ext>
            </a:extLst>
          </p:cNvPr>
          <p:cNvSpPr>
            <a:spLocks noGrp="1"/>
          </p:cNvSpPr>
          <p:nvPr>
            <p:ph type="dt" sz="half" idx="10"/>
          </p:nvPr>
        </p:nvSpPr>
        <p:spPr/>
        <p:txBody>
          <a:bodyPr/>
          <a:lstStyle/>
          <a:p>
            <a:fld id="{AC8A752B-6DBB-490C-B28E-F9CC9DF247A1}" type="datetimeFigureOut">
              <a:rPr kumimoji="1" lang="ja-JP" altLang="en-US" smtClean="0"/>
              <a:t>2020/4/17</a:t>
            </a:fld>
            <a:endParaRPr kumimoji="1" lang="ja-JP" altLang="en-US"/>
          </a:p>
        </p:txBody>
      </p:sp>
      <p:sp>
        <p:nvSpPr>
          <p:cNvPr id="5" name="フッター プレースホルダー 4">
            <a:extLst>
              <a:ext uri="{FF2B5EF4-FFF2-40B4-BE49-F238E27FC236}">
                <a16:creationId xmlns:a16="http://schemas.microsoft.com/office/drawing/2014/main" id="{FC3935E4-2426-4770-B891-BE0155393C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52A52E-0B2B-48AD-ACF2-613ACDE1BC2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20256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C0B0B-03C7-4B30-AA57-C7C3E5E10D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B2A62C-3355-475E-AC9C-0747A41848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A3869-1474-4386-8896-295AA1C89A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186C0B-E47F-4B6A-8D84-56CA53637736}"/>
              </a:ext>
            </a:extLst>
          </p:cNvPr>
          <p:cNvSpPr>
            <a:spLocks noGrp="1"/>
          </p:cNvSpPr>
          <p:nvPr>
            <p:ph type="dt" sz="half" idx="10"/>
          </p:nvPr>
        </p:nvSpPr>
        <p:spPr/>
        <p:txBody>
          <a:bodyPr/>
          <a:lstStyle/>
          <a:p>
            <a:fld id="{AC8A752B-6DBB-490C-B28E-F9CC9DF247A1}" type="datetimeFigureOut">
              <a:rPr kumimoji="1" lang="ja-JP" altLang="en-US" smtClean="0"/>
              <a:t>2020/4/17</a:t>
            </a:fld>
            <a:endParaRPr kumimoji="1" lang="ja-JP" altLang="en-US"/>
          </a:p>
        </p:txBody>
      </p:sp>
      <p:sp>
        <p:nvSpPr>
          <p:cNvPr id="6" name="フッター プレースホルダー 5">
            <a:extLst>
              <a:ext uri="{FF2B5EF4-FFF2-40B4-BE49-F238E27FC236}">
                <a16:creationId xmlns:a16="http://schemas.microsoft.com/office/drawing/2014/main" id="{A6B7F8E1-2FF0-420B-988B-A9388FAA4F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ECA6B3-DA70-4504-A91E-28A23C0BBD9F}"/>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179965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0415B-1D4F-4E60-9DD3-0E68287B51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8FACEC-F187-49FF-9B82-CA7B1B52A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C49882-04B0-4A8D-BE18-8D71499EBC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EDCAFA-794A-42BB-95C9-CA88DD0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5F0ED0-1D24-4A51-A611-E1A9E0D971D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0CAEF7-92B2-4A5B-9AD4-72BE29AD2325}"/>
              </a:ext>
            </a:extLst>
          </p:cNvPr>
          <p:cNvSpPr>
            <a:spLocks noGrp="1"/>
          </p:cNvSpPr>
          <p:nvPr>
            <p:ph type="dt" sz="half" idx="10"/>
          </p:nvPr>
        </p:nvSpPr>
        <p:spPr/>
        <p:txBody>
          <a:bodyPr/>
          <a:lstStyle/>
          <a:p>
            <a:fld id="{AC8A752B-6DBB-490C-B28E-F9CC9DF247A1}" type="datetimeFigureOut">
              <a:rPr kumimoji="1" lang="ja-JP" altLang="en-US" smtClean="0"/>
              <a:t>2020/4/17</a:t>
            </a:fld>
            <a:endParaRPr kumimoji="1" lang="ja-JP" altLang="en-US"/>
          </a:p>
        </p:txBody>
      </p:sp>
      <p:sp>
        <p:nvSpPr>
          <p:cNvPr id="8" name="フッター プレースホルダー 7">
            <a:extLst>
              <a:ext uri="{FF2B5EF4-FFF2-40B4-BE49-F238E27FC236}">
                <a16:creationId xmlns:a16="http://schemas.microsoft.com/office/drawing/2014/main" id="{E5375D4E-CA81-401C-94DE-57A76DCCBA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E8DDDE-CDF5-44ED-833F-80C2B061A99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34995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7F009-5429-4C40-8EEE-8C3CF882F6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833E93-80FE-4FDA-83E9-4E0707728321}"/>
              </a:ext>
            </a:extLst>
          </p:cNvPr>
          <p:cNvSpPr>
            <a:spLocks noGrp="1"/>
          </p:cNvSpPr>
          <p:nvPr>
            <p:ph type="dt" sz="half" idx="10"/>
          </p:nvPr>
        </p:nvSpPr>
        <p:spPr/>
        <p:txBody>
          <a:bodyPr/>
          <a:lstStyle/>
          <a:p>
            <a:fld id="{AC8A752B-6DBB-490C-B28E-F9CC9DF247A1}" type="datetimeFigureOut">
              <a:rPr kumimoji="1" lang="ja-JP" altLang="en-US" smtClean="0"/>
              <a:t>2020/4/17</a:t>
            </a:fld>
            <a:endParaRPr kumimoji="1" lang="ja-JP" altLang="en-US"/>
          </a:p>
        </p:txBody>
      </p:sp>
      <p:sp>
        <p:nvSpPr>
          <p:cNvPr id="4" name="フッター プレースホルダー 3">
            <a:extLst>
              <a:ext uri="{FF2B5EF4-FFF2-40B4-BE49-F238E27FC236}">
                <a16:creationId xmlns:a16="http://schemas.microsoft.com/office/drawing/2014/main" id="{02764BC7-C900-41B0-A4A5-C273E27D3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D17B54-D8CD-4945-A035-50C3506305A1}"/>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89819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E26574-D3CC-475A-AAFE-C25F6C223C21}"/>
              </a:ext>
            </a:extLst>
          </p:cNvPr>
          <p:cNvSpPr>
            <a:spLocks noGrp="1"/>
          </p:cNvSpPr>
          <p:nvPr>
            <p:ph type="dt" sz="half" idx="10"/>
          </p:nvPr>
        </p:nvSpPr>
        <p:spPr/>
        <p:txBody>
          <a:bodyPr/>
          <a:lstStyle/>
          <a:p>
            <a:fld id="{AC8A752B-6DBB-490C-B28E-F9CC9DF247A1}" type="datetimeFigureOut">
              <a:rPr kumimoji="1" lang="ja-JP" altLang="en-US" smtClean="0"/>
              <a:t>2020/4/17</a:t>
            </a:fld>
            <a:endParaRPr kumimoji="1" lang="ja-JP" altLang="en-US"/>
          </a:p>
        </p:txBody>
      </p:sp>
      <p:sp>
        <p:nvSpPr>
          <p:cNvPr id="3" name="フッター プレースホルダー 2">
            <a:extLst>
              <a:ext uri="{FF2B5EF4-FFF2-40B4-BE49-F238E27FC236}">
                <a16:creationId xmlns:a16="http://schemas.microsoft.com/office/drawing/2014/main" id="{EB328736-4FEB-4A67-95AE-C751740594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509D25-28ED-4ADB-AB1F-DD43D2F7304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67267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01087-3E0F-487B-9D0F-BE0992B4A1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F4057C-7FCD-4ABF-B690-8D676F3EE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31F001-8228-4588-815A-8F79B1C1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9590EE-8F9D-46B4-8AFA-D4CF4044A3F7}"/>
              </a:ext>
            </a:extLst>
          </p:cNvPr>
          <p:cNvSpPr>
            <a:spLocks noGrp="1"/>
          </p:cNvSpPr>
          <p:nvPr>
            <p:ph type="dt" sz="half" idx="10"/>
          </p:nvPr>
        </p:nvSpPr>
        <p:spPr/>
        <p:txBody>
          <a:bodyPr/>
          <a:lstStyle/>
          <a:p>
            <a:fld id="{AC8A752B-6DBB-490C-B28E-F9CC9DF247A1}" type="datetimeFigureOut">
              <a:rPr kumimoji="1" lang="ja-JP" altLang="en-US" smtClean="0"/>
              <a:t>2020/4/17</a:t>
            </a:fld>
            <a:endParaRPr kumimoji="1" lang="ja-JP" altLang="en-US"/>
          </a:p>
        </p:txBody>
      </p:sp>
      <p:sp>
        <p:nvSpPr>
          <p:cNvPr id="6" name="フッター プレースホルダー 5">
            <a:extLst>
              <a:ext uri="{FF2B5EF4-FFF2-40B4-BE49-F238E27FC236}">
                <a16:creationId xmlns:a16="http://schemas.microsoft.com/office/drawing/2014/main" id="{68427CE2-7E1E-48B1-826A-C3935B2426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CA1B4-5FC6-4851-A54E-9E24D592FBC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9856650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EA8F5-E503-47A9-98CB-D43B2CD4BB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62EBB2-D37F-4B00-9BD5-BDC1D31FD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32EEDD-E795-4C75-A152-D804C198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EA3D17-01F5-4C18-ACAF-8C2F8B544259}"/>
              </a:ext>
            </a:extLst>
          </p:cNvPr>
          <p:cNvSpPr>
            <a:spLocks noGrp="1"/>
          </p:cNvSpPr>
          <p:nvPr>
            <p:ph type="dt" sz="half" idx="10"/>
          </p:nvPr>
        </p:nvSpPr>
        <p:spPr/>
        <p:txBody>
          <a:bodyPr/>
          <a:lstStyle/>
          <a:p>
            <a:fld id="{AC8A752B-6DBB-490C-B28E-F9CC9DF247A1}" type="datetimeFigureOut">
              <a:rPr kumimoji="1" lang="ja-JP" altLang="en-US" smtClean="0"/>
              <a:t>2020/4/17</a:t>
            </a:fld>
            <a:endParaRPr kumimoji="1" lang="ja-JP" altLang="en-US"/>
          </a:p>
        </p:txBody>
      </p:sp>
      <p:sp>
        <p:nvSpPr>
          <p:cNvPr id="6" name="フッター プレースホルダー 5">
            <a:extLst>
              <a:ext uri="{FF2B5EF4-FFF2-40B4-BE49-F238E27FC236}">
                <a16:creationId xmlns:a16="http://schemas.microsoft.com/office/drawing/2014/main" id="{A66E4776-3A93-4425-8C95-A7770CDFE8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E0A96-E9BB-4942-B275-439F311E8CF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7273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E502EF-0832-4C58-B18C-2165722F0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D1C1FB-2B1F-45A3-AE3D-895DD69B9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FBB0B-37F4-4B57-877F-EF18F2A9C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752B-6DBB-490C-B28E-F9CC9DF247A1}" type="datetimeFigureOut">
              <a:rPr kumimoji="1" lang="ja-JP" altLang="en-US" smtClean="0"/>
              <a:t>2020/4/17</a:t>
            </a:fld>
            <a:endParaRPr kumimoji="1" lang="ja-JP" altLang="en-US"/>
          </a:p>
        </p:txBody>
      </p:sp>
      <p:sp>
        <p:nvSpPr>
          <p:cNvPr id="5" name="フッター プレースホルダー 4">
            <a:extLst>
              <a:ext uri="{FF2B5EF4-FFF2-40B4-BE49-F238E27FC236}">
                <a16:creationId xmlns:a16="http://schemas.microsoft.com/office/drawing/2014/main" id="{5FC83892-915E-43A5-A0B0-884CA4D39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55831D-8279-444D-956E-70A70481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2165353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2.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9CD03-BBE2-49BF-8B0E-701A00698A48}"/>
              </a:ext>
            </a:extLst>
          </p:cNvPr>
          <p:cNvSpPr>
            <a:spLocks noGrp="1"/>
          </p:cNvSpPr>
          <p:nvPr>
            <p:ph type="ctrTitle"/>
          </p:nvPr>
        </p:nvSpPr>
        <p:spPr>
          <a:xfrm>
            <a:off x="1524000" y="2235200"/>
            <a:ext cx="9144000" cy="2387600"/>
          </a:xfrm>
        </p:spPr>
        <p:txBody>
          <a:bodyPr/>
          <a:lstStyle/>
          <a:p>
            <a:r>
              <a:rPr kumimoji="1" lang="ja-JP" altLang="en-US" dirty="0"/>
              <a:t>センター</a:t>
            </a:r>
            <a:r>
              <a:rPr kumimoji="1" lang="en-US" altLang="ja-JP" dirty="0"/>
              <a:t>2020</a:t>
            </a:r>
            <a:r>
              <a:rPr kumimoji="1" lang="ja-JP" altLang="en-US" dirty="0"/>
              <a:t>本試</a:t>
            </a:r>
            <a:br>
              <a:rPr kumimoji="1" lang="en-US" altLang="ja-JP" dirty="0"/>
            </a:br>
            <a:r>
              <a:rPr kumimoji="1" lang="ja-JP" altLang="en-US" dirty="0"/>
              <a:t>リスニング</a:t>
            </a:r>
          </a:p>
        </p:txBody>
      </p:sp>
    </p:spTree>
    <p:extLst>
      <p:ext uri="{BB962C8B-B14F-4D97-AF65-F5344CB8AC3E}">
        <p14:creationId xmlns:p14="http://schemas.microsoft.com/office/powerpoint/2010/main" val="1747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100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 I’m worried about the opening remarks at the party tomorrow.</a:t>
            </a:r>
          </a:p>
          <a:p>
            <a:pPr marL="457200" indent="-457200">
              <a:lnSpc>
                <a:spcPct val="150000"/>
              </a:lnSpc>
              <a:buNone/>
            </a:pPr>
            <a:r>
              <a:rPr lang="en-US" altLang="ja-JP" sz="4000" dirty="0">
                <a:latin typeface="Century" panose="02040604050505020304" pitchFamily="18" charset="0"/>
              </a:rPr>
              <a:t>W: I heard Jim will do that.</a:t>
            </a:r>
          </a:p>
          <a:p>
            <a:pPr marL="457200" indent="-457200">
              <a:lnSpc>
                <a:spcPct val="150000"/>
              </a:lnSpc>
              <a:buNone/>
            </a:pPr>
            <a:r>
              <a:rPr lang="en-US" altLang="ja-JP" sz="4000" dirty="0">
                <a:latin typeface="Century" panose="02040604050505020304" pitchFamily="18" charset="0"/>
              </a:rPr>
              <a:t>M: He said he’ll be late …. Would you mind taking his place?</a:t>
            </a:r>
          </a:p>
          <a:p>
            <a:pPr marL="457200" indent="-457200">
              <a:lnSpc>
                <a:spcPct val="150000"/>
              </a:lnSpc>
              <a:buNone/>
            </a:pPr>
            <a:r>
              <a:rPr lang="en-US" altLang="ja-JP" sz="4000" dirty="0">
                <a:latin typeface="Century" panose="02040604050505020304" pitchFamily="18" charset="0"/>
              </a:rPr>
              <a:t>W:Not at all.</a:t>
            </a:r>
            <a:endParaRPr kumimoji="1" lang="ja-JP" altLang="en-US" sz="4000" dirty="0">
              <a:latin typeface="Century" panose="02040604050505020304" pitchFamily="18" charset="0"/>
            </a:endParaRPr>
          </a:p>
        </p:txBody>
      </p:sp>
      <p:pic>
        <p:nvPicPr>
          <p:cNvPr id="2" name="2020A04">
            <a:hlinkClick r:id="" action="ppaction://media"/>
            <a:extLst>
              <a:ext uri="{FF2B5EF4-FFF2-40B4-BE49-F238E27FC236}">
                <a16:creationId xmlns:a16="http://schemas.microsoft.com/office/drawing/2014/main" id="{EF8B5543-05E8-4641-85EE-4C3AF63604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009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How many DVDs does the man own?</a:t>
            </a:r>
          </a:p>
          <a:p>
            <a:pPr marL="457200" indent="-457200">
              <a:lnSpc>
                <a:spcPct val="150000"/>
              </a:lnSpc>
              <a:buNone/>
            </a:pPr>
            <a:r>
              <a:rPr lang="en-US" altLang="ja-JP" sz="4000" dirty="0">
                <a:latin typeface="Century" panose="02040604050505020304" pitchFamily="18" charset="0"/>
              </a:rPr>
              <a:t>① 120</a:t>
            </a:r>
          </a:p>
          <a:p>
            <a:pPr marL="457200" indent="-457200">
              <a:lnSpc>
                <a:spcPct val="150000"/>
              </a:lnSpc>
              <a:buNone/>
            </a:pPr>
            <a:r>
              <a:rPr lang="en-US" altLang="ja-JP" sz="4000" dirty="0">
                <a:latin typeface="Century" panose="02040604050505020304" pitchFamily="18" charset="0"/>
              </a:rPr>
              <a:t>② 150</a:t>
            </a:r>
          </a:p>
          <a:p>
            <a:pPr marL="457200" indent="-457200">
              <a:lnSpc>
                <a:spcPct val="150000"/>
              </a:lnSpc>
              <a:buNone/>
            </a:pPr>
            <a:r>
              <a:rPr lang="en-US" altLang="ja-JP" sz="4000" dirty="0">
                <a:latin typeface="Century" panose="02040604050505020304" pitchFamily="18" charset="0"/>
              </a:rPr>
              <a:t>③ 200</a:t>
            </a:r>
          </a:p>
          <a:p>
            <a:pPr marL="457200" indent="-457200">
              <a:lnSpc>
                <a:spcPct val="150000"/>
              </a:lnSpc>
              <a:buNone/>
            </a:pPr>
            <a:r>
              <a:rPr lang="en-US" altLang="ja-JP" sz="4000" dirty="0">
                <a:latin typeface="Century" panose="02040604050505020304" pitchFamily="18" charset="0"/>
              </a:rPr>
              <a:t>④ 220</a:t>
            </a:r>
          </a:p>
          <a:p>
            <a:pPr marL="457200" indent="-457200">
              <a:lnSpc>
                <a:spcPct val="150000"/>
              </a:lnSpc>
              <a:buNone/>
            </a:pPr>
            <a:endParaRPr kumimoji="1" lang="ja-JP" altLang="en-US" sz="4000" dirty="0">
              <a:latin typeface="Century" panose="02040604050505020304" pitchFamily="18" charset="0"/>
            </a:endParaRPr>
          </a:p>
        </p:txBody>
      </p:sp>
      <p:pic>
        <p:nvPicPr>
          <p:cNvPr id="2" name="2020A05">
            <a:hlinkClick r:id="" action="ppaction://media"/>
            <a:extLst>
              <a:ext uri="{FF2B5EF4-FFF2-40B4-BE49-F238E27FC236}">
                <a16:creationId xmlns:a16="http://schemas.microsoft.com/office/drawing/2014/main" id="{BE139FD0-7951-4EC0-9849-147C64F2DF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223143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W: You have so many DVDs!</a:t>
            </a:r>
          </a:p>
          <a:p>
            <a:pPr marL="457200" indent="-457200">
              <a:lnSpc>
                <a:spcPct val="150000"/>
              </a:lnSpc>
              <a:buNone/>
            </a:pPr>
            <a:r>
              <a:rPr lang="en-US" altLang="ja-JP" sz="4000" dirty="0">
                <a:latin typeface="Century" panose="02040604050505020304" pitchFamily="18" charset="0"/>
              </a:rPr>
              <a:t>M:I have a hundred here, but it’s only half of my collection.</a:t>
            </a:r>
          </a:p>
          <a:p>
            <a:pPr marL="457200" indent="-457200">
              <a:lnSpc>
                <a:spcPct val="150000"/>
              </a:lnSpc>
              <a:buNone/>
            </a:pPr>
            <a:r>
              <a:rPr lang="en-US" altLang="ja-JP" sz="4000" dirty="0">
                <a:latin typeface="Century" panose="02040604050505020304" pitchFamily="18" charset="0"/>
              </a:rPr>
              <a:t>W: Wow, that’s a lot!</a:t>
            </a:r>
          </a:p>
          <a:p>
            <a:pPr marL="457200" indent="-457200">
              <a:lnSpc>
                <a:spcPct val="150000"/>
              </a:lnSpc>
              <a:buNone/>
            </a:pPr>
            <a:r>
              <a:rPr lang="en-US" altLang="ja-JP" sz="4000" dirty="0">
                <a:latin typeface="Century" panose="02040604050505020304" pitchFamily="18" charset="0"/>
              </a:rPr>
              <a:t>M: Actually, I’m thinking of ordering 20 more.</a:t>
            </a:r>
            <a:endParaRPr kumimoji="1" lang="ja-JP" altLang="en-US" sz="4000" dirty="0">
              <a:latin typeface="Century" panose="02040604050505020304" pitchFamily="18" charset="0"/>
            </a:endParaRPr>
          </a:p>
        </p:txBody>
      </p:sp>
      <p:pic>
        <p:nvPicPr>
          <p:cNvPr id="2" name="2020A05">
            <a:hlinkClick r:id="" action="ppaction://media"/>
            <a:extLst>
              <a:ext uri="{FF2B5EF4-FFF2-40B4-BE49-F238E27FC236}">
                <a16:creationId xmlns:a16="http://schemas.microsoft.com/office/drawing/2014/main" id="{45C223C1-0B81-4E96-9A37-05CAB3C4E8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63999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lnSpcReduction="100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Which line represents the salmon catch?</a:t>
            </a: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① A</a:t>
            </a:r>
            <a:r>
              <a:rPr lang="ja-JP" altLang="en-US" sz="4000" dirty="0">
                <a:latin typeface="Century" panose="02040604050505020304" pitchFamily="18" charset="0"/>
              </a:rPr>
              <a:t>　② </a:t>
            </a:r>
            <a:r>
              <a:rPr lang="en-US" altLang="ja-JP" sz="4000" dirty="0">
                <a:latin typeface="Century" panose="02040604050505020304" pitchFamily="18" charset="0"/>
              </a:rPr>
              <a:t>B</a:t>
            </a:r>
            <a:r>
              <a:rPr lang="ja-JP" altLang="en-US" sz="4000" dirty="0">
                <a:latin typeface="Century" panose="02040604050505020304" pitchFamily="18" charset="0"/>
              </a:rPr>
              <a:t>　③ </a:t>
            </a:r>
            <a:r>
              <a:rPr lang="en-US" altLang="ja-JP" sz="4000" dirty="0">
                <a:latin typeface="Century" panose="02040604050505020304" pitchFamily="18" charset="0"/>
              </a:rPr>
              <a:t>C</a:t>
            </a:r>
            <a:r>
              <a:rPr lang="ja-JP" altLang="en-US" sz="4000" dirty="0">
                <a:latin typeface="Century" panose="02040604050505020304" pitchFamily="18" charset="0"/>
              </a:rPr>
              <a:t>　④ </a:t>
            </a:r>
            <a:r>
              <a:rPr lang="en-US" altLang="ja-JP" sz="4000" dirty="0">
                <a:latin typeface="Century" panose="02040604050505020304" pitchFamily="18" charset="0"/>
              </a:rPr>
              <a:t>D</a:t>
            </a:r>
            <a:endParaRPr kumimoji="1" lang="ja-JP" altLang="en-US" sz="4000" dirty="0">
              <a:latin typeface="Century" panose="02040604050505020304" pitchFamily="18" charset="0"/>
            </a:endParaRPr>
          </a:p>
        </p:txBody>
      </p:sp>
      <p:pic>
        <p:nvPicPr>
          <p:cNvPr id="2050" name="Picture 2" descr="https://mmsankosho.com/wp-content/uploads/2020/01/20011903.png">
            <a:extLst>
              <a:ext uri="{FF2B5EF4-FFF2-40B4-BE49-F238E27FC236}">
                <a16:creationId xmlns:a16="http://schemas.microsoft.com/office/drawing/2014/main" id="{4F0A3C2C-A40D-44AE-AF41-A1F926064D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222" y="1023037"/>
            <a:ext cx="6513555" cy="4285234"/>
          </a:xfrm>
          <a:prstGeom prst="rect">
            <a:avLst/>
          </a:prstGeom>
          <a:noFill/>
          <a:extLst>
            <a:ext uri="{909E8E84-426E-40DD-AFC4-6F175D3DCCD1}">
              <a14:hiddenFill xmlns:a14="http://schemas.microsoft.com/office/drawing/2010/main">
                <a:solidFill>
                  <a:srgbClr val="FFFFFF"/>
                </a:solidFill>
              </a14:hiddenFill>
            </a:ext>
          </a:extLst>
        </p:spPr>
      </p:pic>
      <p:pic>
        <p:nvPicPr>
          <p:cNvPr id="2" name="2020A06">
            <a:hlinkClick r:id="" action="ppaction://media"/>
            <a:extLst>
              <a:ext uri="{FF2B5EF4-FFF2-40B4-BE49-F238E27FC236}">
                <a16:creationId xmlns:a16="http://schemas.microsoft.com/office/drawing/2014/main" id="{835CE14D-4102-436C-BC0D-DA0208E16C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6112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 The salmon catch was lower again in 2018.</a:t>
            </a:r>
          </a:p>
          <a:p>
            <a:pPr marL="457200" indent="-457200">
              <a:lnSpc>
                <a:spcPct val="150000"/>
              </a:lnSpc>
              <a:buNone/>
            </a:pPr>
            <a:r>
              <a:rPr lang="en-US" altLang="ja-JP" sz="4000" dirty="0">
                <a:latin typeface="Century" panose="02040604050505020304" pitchFamily="18" charset="0"/>
              </a:rPr>
              <a:t>W: Yes. It’s been a continuous trend in recent years.</a:t>
            </a:r>
          </a:p>
          <a:p>
            <a:pPr marL="457200" indent="-457200">
              <a:lnSpc>
                <a:spcPct val="150000"/>
              </a:lnSpc>
              <a:buNone/>
            </a:pPr>
            <a:r>
              <a:rPr lang="en-US" altLang="ja-JP" sz="4000" dirty="0">
                <a:latin typeface="Century" panose="02040604050505020304" pitchFamily="18" charset="0"/>
              </a:rPr>
              <a:t>M: Well, not in 2016.</a:t>
            </a:r>
          </a:p>
          <a:p>
            <a:pPr marL="457200" indent="-457200">
              <a:lnSpc>
                <a:spcPct val="150000"/>
              </a:lnSpc>
              <a:buNone/>
            </a:pPr>
            <a:r>
              <a:rPr lang="en-US" altLang="ja-JP" sz="4000" dirty="0">
                <a:latin typeface="Century" panose="02040604050505020304" pitchFamily="18" charset="0"/>
              </a:rPr>
              <a:t>W: Right. That year was an exception.</a:t>
            </a:r>
            <a:endParaRPr kumimoji="1" lang="ja-JP" altLang="en-US" sz="4000" dirty="0">
              <a:latin typeface="Century" panose="02040604050505020304" pitchFamily="18" charset="0"/>
            </a:endParaRPr>
          </a:p>
        </p:txBody>
      </p:sp>
      <p:pic>
        <p:nvPicPr>
          <p:cNvPr id="5" name="2020A06">
            <a:hlinkClick r:id="" action="ppaction://media"/>
            <a:extLst>
              <a:ext uri="{FF2B5EF4-FFF2-40B4-BE49-F238E27FC236}">
                <a16:creationId xmlns:a16="http://schemas.microsoft.com/office/drawing/2014/main" id="{2A4053B1-43C8-4CBD-B246-051E4AF396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494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581665"/>
            <a:ext cx="11627708" cy="3694669"/>
          </a:xfrm>
        </p:spPr>
        <p:txBody>
          <a:bodyPr>
            <a:normAutofit/>
          </a:bodyPr>
          <a:lstStyle/>
          <a:p>
            <a:pPr marL="0" indent="0">
              <a:lnSpc>
                <a:spcPct val="150000"/>
              </a:lnSpc>
              <a:buNone/>
            </a:pPr>
            <a:r>
              <a:rPr lang="ja-JP" altLang="en-US" sz="4000" dirty="0">
                <a:latin typeface="Century" panose="02040604050505020304" pitchFamily="18" charset="0"/>
              </a:rPr>
              <a:t>第</a:t>
            </a:r>
            <a:r>
              <a:rPr lang="en-US" altLang="ja-JP" sz="4000" dirty="0">
                <a:latin typeface="Century" panose="02040604050505020304" pitchFamily="18" charset="0"/>
              </a:rPr>
              <a:t>2</a:t>
            </a:r>
            <a:r>
              <a:rPr lang="ja-JP" altLang="en-US" sz="4000" dirty="0">
                <a:latin typeface="Century" panose="02040604050505020304" pitchFamily="18" charset="0"/>
              </a:rPr>
              <a:t>問は問</a:t>
            </a:r>
            <a:r>
              <a:rPr lang="en-US" altLang="ja-JP" sz="4000" dirty="0">
                <a:latin typeface="Century" panose="02040604050505020304" pitchFamily="18" charset="0"/>
              </a:rPr>
              <a:t>7</a:t>
            </a:r>
            <a:r>
              <a:rPr lang="ja-JP" altLang="en-US" sz="4000" dirty="0">
                <a:latin typeface="Century" panose="02040604050505020304" pitchFamily="18" charset="0"/>
              </a:rPr>
              <a:t>から問</a:t>
            </a:r>
            <a:r>
              <a:rPr lang="en-US" altLang="ja-JP" sz="4000" dirty="0">
                <a:latin typeface="Century" panose="02040604050505020304" pitchFamily="18" charset="0"/>
              </a:rPr>
              <a:t>13</a:t>
            </a:r>
            <a:r>
              <a:rPr lang="ja-JP" altLang="en-US" sz="4000" dirty="0" err="1">
                <a:latin typeface="Century" panose="02040604050505020304" pitchFamily="18" charset="0"/>
              </a:rPr>
              <a:t>までの</a:t>
            </a:r>
            <a:r>
              <a:rPr lang="en-US" altLang="ja-JP" sz="4000" dirty="0">
                <a:latin typeface="Century" panose="02040604050505020304" pitchFamily="18" charset="0"/>
              </a:rPr>
              <a:t>7</a:t>
            </a:r>
            <a:r>
              <a:rPr lang="ja-JP" altLang="en-US" sz="4000" dirty="0">
                <a:latin typeface="Century" panose="02040604050505020304" pitchFamily="18" charset="0"/>
              </a:rPr>
              <a:t>問です。それぞれの問いについて対話を聞き、最後の発言に対する相手の応答として最も適切なものを、四つの選択肢</a:t>
            </a:r>
            <a:r>
              <a:rPr lang="en-US" altLang="ja-JP" sz="4000" dirty="0">
                <a:latin typeface="Century" panose="02040604050505020304" pitchFamily="18" charset="0"/>
              </a:rPr>
              <a:t>(①~④)</a:t>
            </a:r>
            <a:r>
              <a:rPr lang="ja-JP" altLang="en-US" sz="4000" dirty="0">
                <a:latin typeface="Century" panose="02040604050505020304" pitchFamily="18" charset="0"/>
              </a:rPr>
              <a:t>うちから一つずつ選びなさい。</a:t>
            </a:r>
            <a:endParaRPr kumimoji="1" lang="ja-JP" altLang="en-US" sz="4000" dirty="0">
              <a:latin typeface="Century" panose="02040604050505020304" pitchFamily="18" charset="0"/>
            </a:endParaRPr>
          </a:p>
        </p:txBody>
      </p:sp>
    </p:spTree>
    <p:extLst>
      <p:ext uri="{BB962C8B-B14F-4D97-AF65-F5344CB8AC3E}">
        <p14:creationId xmlns:p14="http://schemas.microsoft.com/office/powerpoint/2010/main" val="186139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a:t>
            </a:r>
          </a:p>
          <a:p>
            <a:pPr marL="457200" indent="-457200">
              <a:lnSpc>
                <a:spcPct val="150000"/>
              </a:lnSpc>
              <a:buNone/>
            </a:pPr>
            <a:r>
              <a:rPr lang="en-US" altLang="ja-JP" sz="4000" dirty="0">
                <a:latin typeface="Century" panose="02040604050505020304" pitchFamily="18" charset="0"/>
              </a:rPr>
              <a:t>① Oh, it’s already baked.</a:t>
            </a:r>
          </a:p>
          <a:p>
            <a:pPr marL="457200" indent="-457200">
              <a:lnSpc>
                <a:spcPct val="150000"/>
              </a:lnSpc>
              <a:buNone/>
            </a:pPr>
            <a:r>
              <a:rPr lang="en-US" altLang="ja-JP" sz="4000" dirty="0">
                <a:latin typeface="Century" panose="02040604050505020304" pitchFamily="18" charset="0"/>
              </a:rPr>
              <a:t>② Oh, it’s so tasty.</a:t>
            </a:r>
          </a:p>
          <a:p>
            <a:pPr marL="457200" indent="-457200">
              <a:lnSpc>
                <a:spcPct val="150000"/>
              </a:lnSpc>
              <a:buNone/>
            </a:pPr>
            <a:r>
              <a:rPr lang="en-US" altLang="ja-JP" sz="4000" dirty="0">
                <a:latin typeface="Century" panose="02040604050505020304" pitchFamily="18" charset="0"/>
              </a:rPr>
              <a:t>③ Oh, that’s a secret.</a:t>
            </a:r>
          </a:p>
          <a:p>
            <a:pPr marL="457200" indent="-457200">
              <a:lnSpc>
                <a:spcPct val="150000"/>
              </a:lnSpc>
              <a:buNone/>
            </a:pPr>
            <a:r>
              <a:rPr lang="en-US" altLang="ja-JP" sz="4000" dirty="0">
                <a:latin typeface="Century" panose="02040604050505020304" pitchFamily="18" charset="0"/>
              </a:rPr>
              <a:t>④ Oh, that’s a walnut.</a:t>
            </a:r>
            <a:endParaRPr kumimoji="1" lang="en-US" altLang="ja-JP" sz="4000" dirty="0">
              <a:latin typeface="Century" panose="02040604050505020304" pitchFamily="18" charset="0"/>
            </a:endParaRPr>
          </a:p>
        </p:txBody>
      </p:sp>
      <p:pic>
        <p:nvPicPr>
          <p:cNvPr id="2" name="2020A07">
            <a:hlinkClick r:id="" action="ppaction://media"/>
            <a:extLst>
              <a:ext uri="{FF2B5EF4-FFF2-40B4-BE49-F238E27FC236}">
                <a16:creationId xmlns:a16="http://schemas.microsoft.com/office/drawing/2014/main" id="{9E8004E4-C818-4ED8-8A76-D98DDF10EE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35455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W: This muffin is delicious! What’s in it?</a:t>
            </a:r>
          </a:p>
          <a:p>
            <a:pPr marL="457200" indent="-457200">
              <a:lnSpc>
                <a:spcPct val="150000"/>
              </a:lnSpc>
              <a:buNone/>
            </a:pPr>
            <a:r>
              <a:rPr lang="en-US" altLang="ja-JP" sz="4000" dirty="0">
                <a:latin typeface="Century" panose="02040604050505020304" pitchFamily="18" charset="0"/>
              </a:rPr>
              <a:t>M: Well, I baked them with fresh blueberries and walnuts.</a:t>
            </a:r>
          </a:p>
          <a:p>
            <a:pPr marL="457200" indent="-457200">
              <a:lnSpc>
                <a:spcPct val="150000"/>
              </a:lnSpc>
              <a:buNone/>
            </a:pPr>
            <a:r>
              <a:rPr lang="en-US" altLang="ja-JP" sz="4000" dirty="0">
                <a:latin typeface="Century" panose="02040604050505020304" pitchFamily="18" charset="0"/>
              </a:rPr>
              <a:t>W: I notice another flavor too. What is it?</a:t>
            </a:r>
            <a:endParaRPr kumimoji="1" lang="en-US" altLang="ja-JP" sz="4000" dirty="0">
              <a:latin typeface="Century" panose="02040604050505020304" pitchFamily="18" charset="0"/>
            </a:endParaRPr>
          </a:p>
        </p:txBody>
      </p:sp>
      <p:pic>
        <p:nvPicPr>
          <p:cNvPr id="2" name="2020A07">
            <a:hlinkClick r:id="" action="ppaction://media"/>
            <a:extLst>
              <a:ext uri="{FF2B5EF4-FFF2-40B4-BE49-F238E27FC236}">
                <a16:creationId xmlns:a16="http://schemas.microsoft.com/office/drawing/2014/main" id="{4B85DF57-89FE-46BA-AB93-EDC4024C78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2180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kumimoji="1" lang="ja-JP" altLang="en-US" sz="4000" dirty="0">
                <a:latin typeface="Century" panose="02040604050505020304" pitchFamily="18" charset="0"/>
              </a:rPr>
              <a:t>問</a:t>
            </a:r>
            <a:r>
              <a:rPr kumimoji="1" lang="en-US" altLang="ja-JP" sz="4000" dirty="0">
                <a:latin typeface="Century" panose="02040604050505020304" pitchFamily="18" charset="0"/>
              </a:rPr>
              <a:t>8</a:t>
            </a:r>
          </a:p>
          <a:p>
            <a:pPr marL="457200" indent="-457200">
              <a:lnSpc>
                <a:spcPct val="150000"/>
              </a:lnSpc>
              <a:buNone/>
            </a:pPr>
            <a:r>
              <a:rPr lang="en-US" altLang="ja-JP" sz="4000" dirty="0">
                <a:latin typeface="Century" panose="02040604050505020304" pitchFamily="18" charset="0"/>
              </a:rPr>
              <a:t>① I’m afraid we’ll be in the way.</a:t>
            </a:r>
          </a:p>
          <a:p>
            <a:pPr marL="457200" indent="-457200">
              <a:lnSpc>
                <a:spcPct val="150000"/>
              </a:lnSpc>
              <a:buNone/>
            </a:pPr>
            <a:r>
              <a:rPr lang="en-US" altLang="ja-JP" sz="4000" dirty="0">
                <a:latin typeface="Century" panose="02040604050505020304" pitchFamily="18" charset="0"/>
              </a:rPr>
              <a:t>② I’m not sure we can make it by then.</a:t>
            </a:r>
          </a:p>
          <a:p>
            <a:pPr marL="457200" indent="-457200">
              <a:lnSpc>
                <a:spcPct val="150000"/>
              </a:lnSpc>
              <a:buNone/>
            </a:pPr>
            <a:r>
              <a:rPr lang="en-US" altLang="ja-JP" sz="4000" dirty="0">
                <a:latin typeface="Century" panose="02040604050505020304" pitchFamily="18" charset="0"/>
              </a:rPr>
              <a:t>③ I’m sorry to keep you waiting long.</a:t>
            </a:r>
          </a:p>
          <a:p>
            <a:pPr marL="457200" indent="-457200">
              <a:lnSpc>
                <a:spcPct val="150000"/>
              </a:lnSpc>
              <a:buNone/>
            </a:pPr>
            <a:r>
              <a:rPr lang="en-US" altLang="ja-JP" sz="4000" dirty="0">
                <a:latin typeface="Century" panose="02040604050505020304" pitchFamily="18" charset="0"/>
              </a:rPr>
              <a:t>④ I’m surprised to see that.</a:t>
            </a:r>
          </a:p>
        </p:txBody>
      </p:sp>
      <p:pic>
        <p:nvPicPr>
          <p:cNvPr id="2" name="2020A08">
            <a:hlinkClick r:id="" action="ppaction://media"/>
            <a:extLst>
              <a:ext uri="{FF2B5EF4-FFF2-40B4-BE49-F238E27FC236}">
                <a16:creationId xmlns:a16="http://schemas.microsoft.com/office/drawing/2014/main" id="{A2E8DD6F-7BA1-4915-B56E-39F7612F51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36838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a:t>
            </a:r>
            <a:r>
              <a:rPr lang="ja-JP" altLang="en-US" sz="4000" dirty="0">
                <a:latin typeface="Century" panose="02040604050505020304" pitchFamily="18" charset="0"/>
              </a:rPr>
              <a:t>　正解 ②</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W:Good afternoon, Seaside Medical Clinic. How may I help you?</a:t>
            </a:r>
          </a:p>
          <a:p>
            <a:pPr marL="457200" indent="-457200">
              <a:lnSpc>
                <a:spcPct val="150000"/>
              </a:lnSpc>
              <a:buNone/>
            </a:pPr>
            <a:r>
              <a:rPr lang="en-US" altLang="ja-JP" sz="4000" dirty="0">
                <a:latin typeface="Century" panose="02040604050505020304" pitchFamily="18" charset="0"/>
              </a:rPr>
              <a:t>M:My son has been sick since this morning. Can the doctor see him some time today?</a:t>
            </a:r>
          </a:p>
          <a:p>
            <a:pPr marL="457200" indent="-457200">
              <a:lnSpc>
                <a:spcPct val="150000"/>
              </a:lnSpc>
              <a:buNone/>
            </a:pPr>
            <a:r>
              <a:rPr lang="en-US" altLang="ja-JP" sz="4000" dirty="0">
                <a:latin typeface="Century" panose="02040604050505020304" pitchFamily="18" charset="0"/>
              </a:rPr>
              <a:t>W: Well …. How about 3 o’clock?</a:t>
            </a:r>
          </a:p>
        </p:txBody>
      </p:sp>
      <p:pic>
        <p:nvPicPr>
          <p:cNvPr id="2" name="2020A08">
            <a:hlinkClick r:id="" action="ppaction://media"/>
            <a:extLst>
              <a:ext uri="{FF2B5EF4-FFF2-40B4-BE49-F238E27FC236}">
                <a16:creationId xmlns:a16="http://schemas.microsoft.com/office/drawing/2014/main" id="{0810DC60-CB6B-48C0-B432-F8F01970AA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4276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267465"/>
            <a:ext cx="11627708" cy="2323069"/>
          </a:xfrm>
        </p:spPr>
        <p:txBody>
          <a:bodyPr>
            <a:normAutofit/>
          </a:bodyPr>
          <a:lstStyle/>
          <a:p>
            <a:pPr marL="0" indent="0" algn="just">
              <a:buNone/>
            </a:pPr>
            <a:r>
              <a:rPr lang="ja-JP" altLang="en-US" sz="4000" dirty="0"/>
              <a:t>第</a:t>
            </a:r>
            <a:r>
              <a:rPr lang="en-US" altLang="ja-JP" sz="4000" dirty="0"/>
              <a:t>1</a:t>
            </a:r>
            <a:r>
              <a:rPr lang="ja-JP" altLang="en-US" sz="4000" dirty="0"/>
              <a:t>問は問</a:t>
            </a:r>
            <a:r>
              <a:rPr lang="en-US" altLang="ja-JP" sz="4000" dirty="0"/>
              <a:t>1</a:t>
            </a:r>
            <a:r>
              <a:rPr lang="ja-JP" altLang="en-US" sz="4000" dirty="0"/>
              <a:t>から問</a:t>
            </a:r>
            <a:r>
              <a:rPr lang="en-US" altLang="ja-JP" sz="4000" dirty="0"/>
              <a:t>6</a:t>
            </a:r>
            <a:r>
              <a:rPr lang="ja-JP" altLang="en-US" sz="4000" dirty="0" err="1"/>
              <a:t>までの</a:t>
            </a:r>
            <a:r>
              <a:rPr lang="en-US" altLang="ja-JP" sz="4000" dirty="0"/>
              <a:t>6</a:t>
            </a:r>
            <a:r>
              <a:rPr lang="ja-JP" altLang="en-US" sz="4000" dirty="0"/>
              <a:t>問です。それぞれの問いについて対話を聞き、答えとして最も適切なものを、四つの選択肢</a:t>
            </a:r>
            <a:r>
              <a:rPr lang="en-US" altLang="ja-JP" sz="4000" dirty="0"/>
              <a:t>(①~④)</a:t>
            </a:r>
            <a:r>
              <a:rPr lang="ja-JP" altLang="en-US" sz="4000" dirty="0"/>
              <a:t>のうちから一つずつ選びなさい。</a:t>
            </a:r>
            <a:endParaRPr kumimoji="1" lang="ja-JP" altLang="en-US" sz="4000" dirty="0"/>
          </a:p>
        </p:txBody>
      </p:sp>
    </p:spTree>
    <p:extLst>
      <p:ext uri="{BB962C8B-B14F-4D97-AF65-F5344CB8AC3E}">
        <p14:creationId xmlns:p14="http://schemas.microsoft.com/office/powerpoint/2010/main" val="364345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a:t>
            </a:r>
          </a:p>
          <a:p>
            <a:pPr marL="457200" indent="-457200">
              <a:lnSpc>
                <a:spcPct val="150000"/>
              </a:lnSpc>
              <a:buNone/>
            </a:pPr>
            <a:r>
              <a:rPr lang="en-US" altLang="ja-JP" sz="4000" dirty="0">
                <a:latin typeface="Century" panose="02040604050505020304" pitchFamily="18" charset="0"/>
              </a:rPr>
              <a:t>① Anyone.</a:t>
            </a:r>
          </a:p>
          <a:p>
            <a:pPr marL="457200" indent="-457200">
              <a:lnSpc>
                <a:spcPct val="150000"/>
              </a:lnSpc>
              <a:buNone/>
            </a:pPr>
            <a:r>
              <a:rPr lang="en-US" altLang="ja-JP" sz="4000" dirty="0">
                <a:latin typeface="Century" panose="02040604050505020304" pitchFamily="18" charset="0"/>
              </a:rPr>
              <a:t>② Anything.</a:t>
            </a:r>
          </a:p>
          <a:p>
            <a:pPr marL="457200" indent="-457200">
              <a:lnSpc>
                <a:spcPct val="150000"/>
              </a:lnSpc>
              <a:buNone/>
            </a:pPr>
            <a:r>
              <a:rPr lang="en-US" altLang="ja-JP" sz="4000" dirty="0">
                <a:latin typeface="Century" panose="02040604050505020304" pitchFamily="18" charset="0"/>
              </a:rPr>
              <a:t>③ Anytime.</a:t>
            </a:r>
          </a:p>
          <a:p>
            <a:pPr marL="457200" indent="-457200">
              <a:lnSpc>
                <a:spcPct val="150000"/>
              </a:lnSpc>
              <a:buNone/>
            </a:pPr>
            <a:r>
              <a:rPr lang="en-US" altLang="ja-JP" sz="4000" dirty="0">
                <a:latin typeface="Century" panose="02040604050505020304" pitchFamily="18" charset="0"/>
              </a:rPr>
              <a:t>④ Anywhere.</a:t>
            </a:r>
          </a:p>
        </p:txBody>
      </p:sp>
      <p:pic>
        <p:nvPicPr>
          <p:cNvPr id="2" name="2020A09">
            <a:hlinkClick r:id="" action="ppaction://media"/>
            <a:extLst>
              <a:ext uri="{FF2B5EF4-FFF2-40B4-BE49-F238E27FC236}">
                <a16:creationId xmlns:a16="http://schemas.microsoft.com/office/drawing/2014/main" id="{824B3398-DD7B-46B3-83F8-7F931F8DA0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754131"/>
            <a:ext cx="609600" cy="609600"/>
          </a:xfrm>
          <a:prstGeom prst="rect">
            <a:avLst/>
          </a:prstGeom>
        </p:spPr>
      </p:pic>
    </p:spTree>
    <p:extLst>
      <p:ext uri="{BB962C8B-B14F-4D97-AF65-F5344CB8AC3E}">
        <p14:creationId xmlns:p14="http://schemas.microsoft.com/office/powerpoint/2010/main" val="122536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M:OK. Thanks for your great ideas! How about lunch?</a:t>
            </a:r>
          </a:p>
          <a:p>
            <a:pPr marL="457200" indent="-457200">
              <a:lnSpc>
                <a:spcPct val="150000"/>
              </a:lnSpc>
              <a:buNone/>
            </a:pPr>
            <a:r>
              <a:rPr lang="en-US" altLang="ja-JP" sz="4000" dirty="0">
                <a:latin typeface="Century" panose="02040604050505020304" pitchFamily="18" charset="0"/>
              </a:rPr>
              <a:t>W:I wish I could, but I’ve got an important meeting.</a:t>
            </a:r>
          </a:p>
          <a:p>
            <a:pPr marL="457200" indent="-457200">
              <a:lnSpc>
                <a:spcPct val="150000"/>
              </a:lnSpc>
              <a:buNone/>
            </a:pPr>
            <a:r>
              <a:rPr lang="en-US" altLang="ja-JP" sz="4000" dirty="0">
                <a:latin typeface="Century" panose="02040604050505020304" pitchFamily="18" charset="0"/>
              </a:rPr>
              <a:t>M:Oh, too bad. Anyway, I really appreciate your help.</a:t>
            </a:r>
          </a:p>
        </p:txBody>
      </p:sp>
      <p:pic>
        <p:nvPicPr>
          <p:cNvPr id="2" name="2020A09">
            <a:hlinkClick r:id="" action="ppaction://media"/>
            <a:extLst>
              <a:ext uri="{FF2B5EF4-FFF2-40B4-BE49-F238E27FC236}">
                <a16:creationId xmlns:a16="http://schemas.microsoft.com/office/drawing/2014/main" id="{8047FC2C-F936-4755-AB95-757FF7EBD6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72196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a:t>
            </a:r>
          </a:p>
          <a:p>
            <a:pPr marL="457200" indent="-457200">
              <a:lnSpc>
                <a:spcPct val="150000"/>
              </a:lnSpc>
              <a:buNone/>
            </a:pPr>
            <a:r>
              <a:rPr lang="en-US" altLang="ja-JP" sz="4000" dirty="0">
                <a:latin typeface="Century" panose="02040604050505020304" pitchFamily="18" charset="0"/>
              </a:rPr>
              <a:t>① Can you see what’s inside?</a:t>
            </a:r>
          </a:p>
          <a:p>
            <a:pPr marL="457200" indent="-457200">
              <a:lnSpc>
                <a:spcPct val="150000"/>
              </a:lnSpc>
              <a:buNone/>
            </a:pPr>
            <a:r>
              <a:rPr lang="en-US" altLang="ja-JP" sz="4000" dirty="0">
                <a:latin typeface="Century" panose="02040604050505020304" pitchFamily="18" charset="0"/>
              </a:rPr>
              <a:t>② Can you turn it in now?</a:t>
            </a:r>
          </a:p>
          <a:p>
            <a:pPr marL="457200" indent="-457200">
              <a:lnSpc>
                <a:spcPct val="150000"/>
              </a:lnSpc>
              <a:buNone/>
            </a:pPr>
            <a:r>
              <a:rPr lang="en-US" altLang="ja-JP" sz="4000" dirty="0">
                <a:latin typeface="Century" panose="02040604050505020304" pitchFamily="18" charset="0"/>
              </a:rPr>
              <a:t>③ OK, I’ll be right back.</a:t>
            </a:r>
          </a:p>
          <a:p>
            <a:pPr marL="457200" indent="-457200">
              <a:lnSpc>
                <a:spcPct val="150000"/>
              </a:lnSpc>
              <a:buNone/>
            </a:pPr>
            <a:r>
              <a:rPr lang="en-US" altLang="ja-JP" sz="4000" dirty="0">
                <a:latin typeface="Century" panose="02040604050505020304" pitchFamily="18" charset="0"/>
              </a:rPr>
              <a:t>④ OK, I’ll leave it to you.</a:t>
            </a:r>
          </a:p>
        </p:txBody>
      </p:sp>
      <p:pic>
        <p:nvPicPr>
          <p:cNvPr id="2" name="2020A10">
            <a:hlinkClick r:id="" action="ppaction://media"/>
            <a:extLst>
              <a:ext uri="{FF2B5EF4-FFF2-40B4-BE49-F238E27FC236}">
                <a16:creationId xmlns:a16="http://schemas.microsoft.com/office/drawing/2014/main" id="{AED3CA5D-7B40-42D8-B743-0332918EF3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46496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a:t>
            </a:r>
            <a:r>
              <a:rPr lang="ja-JP" altLang="en-US" sz="4000" dirty="0">
                <a:latin typeface="Century" panose="02040604050505020304" pitchFamily="18" charset="0"/>
              </a:rPr>
              <a:t>　正解 ③</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 I may have left my wallet on the table. It’s brown leather. I just had lunch here.</a:t>
            </a:r>
          </a:p>
          <a:p>
            <a:pPr marL="457200" indent="-457200">
              <a:lnSpc>
                <a:spcPct val="150000"/>
              </a:lnSpc>
              <a:buNone/>
            </a:pPr>
            <a:r>
              <a:rPr lang="en-US" altLang="ja-JP" sz="4000" dirty="0">
                <a:latin typeface="Century" panose="02040604050505020304" pitchFamily="18" charset="0"/>
              </a:rPr>
              <a:t>W: I’ll check with the manager. What’s your name?</a:t>
            </a:r>
          </a:p>
          <a:p>
            <a:pPr marL="457200" indent="-457200">
              <a:lnSpc>
                <a:spcPct val="150000"/>
              </a:lnSpc>
              <a:buNone/>
            </a:pPr>
            <a:r>
              <a:rPr lang="en-US" altLang="ja-JP" sz="4000" dirty="0">
                <a:latin typeface="Century" panose="02040604050505020304" pitchFamily="18" charset="0"/>
              </a:rPr>
              <a:t>M: John Smith.</a:t>
            </a:r>
          </a:p>
        </p:txBody>
      </p:sp>
      <p:pic>
        <p:nvPicPr>
          <p:cNvPr id="2" name="2020A10">
            <a:hlinkClick r:id="" action="ppaction://media"/>
            <a:extLst>
              <a:ext uri="{FF2B5EF4-FFF2-40B4-BE49-F238E27FC236}">
                <a16:creationId xmlns:a16="http://schemas.microsoft.com/office/drawing/2014/main" id="{2CF7DD1B-83AD-4086-B041-A83DE2F10C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52837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a:t>
            </a:r>
          </a:p>
          <a:p>
            <a:pPr marL="457200" indent="-457200">
              <a:lnSpc>
                <a:spcPct val="150000"/>
              </a:lnSpc>
              <a:buNone/>
            </a:pPr>
            <a:r>
              <a:rPr lang="en-US" altLang="ja-JP" sz="4000" dirty="0">
                <a:latin typeface="Century" panose="02040604050505020304" pitchFamily="18" charset="0"/>
              </a:rPr>
              <a:t>① I drop in on my parents.</a:t>
            </a:r>
          </a:p>
          <a:p>
            <a:pPr marL="457200" indent="-457200">
              <a:lnSpc>
                <a:spcPct val="150000"/>
              </a:lnSpc>
              <a:buNone/>
            </a:pPr>
            <a:r>
              <a:rPr lang="en-US" altLang="ja-JP" sz="4000" dirty="0">
                <a:latin typeface="Century" panose="02040604050505020304" pitchFamily="18" charset="0"/>
              </a:rPr>
              <a:t>② I pick you up by car.</a:t>
            </a:r>
          </a:p>
          <a:p>
            <a:pPr marL="457200" indent="-457200">
              <a:lnSpc>
                <a:spcPct val="150000"/>
              </a:lnSpc>
              <a:buNone/>
            </a:pPr>
            <a:r>
              <a:rPr lang="en-US" altLang="ja-JP" sz="4000" dirty="0">
                <a:latin typeface="Century" panose="02040604050505020304" pitchFamily="18" charset="0"/>
              </a:rPr>
              <a:t>③ My father drops me off.</a:t>
            </a:r>
          </a:p>
          <a:p>
            <a:pPr marL="457200" indent="-457200">
              <a:lnSpc>
                <a:spcPct val="150000"/>
              </a:lnSpc>
              <a:buNone/>
            </a:pPr>
            <a:r>
              <a:rPr lang="en-US" altLang="ja-JP" sz="4000" dirty="0">
                <a:latin typeface="Century" panose="02040604050505020304" pitchFamily="18" charset="0"/>
              </a:rPr>
              <a:t>④ My father picks her up.</a:t>
            </a:r>
          </a:p>
        </p:txBody>
      </p:sp>
      <p:pic>
        <p:nvPicPr>
          <p:cNvPr id="2" name="2020A11">
            <a:hlinkClick r:id="" action="ppaction://media"/>
            <a:extLst>
              <a:ext uri="{FF2B5EF4-FFF2-40B4-BE49-F238E27FC236}">
                <a16:creationId xmlns:a16="http://schemas.microsoft.com/office/drawing/2014/main" id="{D897C87D-A000-4896-A099-972B3384C96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45658"/>
            <a:ext cx="609600" cy="609600"/>
          </a:xfrm>
          <a:prstGeom prst="rect">
            <a:avLst/>
          </a:prstGeom>
        </p:spPr>
      </p:pic>
    </p:spTree>
    <p:extLst>
      <p:ext uri="{BB962C8B-B14F-4D97-AF65-F5344CB8AC3E}">
        <p14:creationId xmlns:p14="http://schemas.microsoft.com/office/powerpoint/2010/main" val="8822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 Does it take you long to come to school?</a:t>
            </a:r>
          </a:p>
          <a:p>
            <a:pPr marL="457200" indent="-457200">
              <a:lnSpc>
                <a:spcPct val="150000"/>
              </a:lnSpc>
              <a:buNone/>
            </a:pPr>
            <a:r>
              <a:rPr lang="en-US" altLang="ja-JP" sz="4000" dirty="0">
                <a:latin typeface="Century" panose="02040604050505020304" pitchFamily="18" charset="0"/>
              </a:rPr>
              <a:t>W: Yeah, about an hour by train.</a:t>
            </a:r>
          </a:p>
          <a:p>
            <a:pPr marL="457200" indent="-457200">
              <a:lnSpc>
                <a:spcPct val="150000"/>
              </a:lnSpc>
              <a:buNone/>
            </a:pPr>
            <a:r>
              <a:rPr lang="en-US" altLang="ja-JP" sz="4000" dirty="0">
                <a:latin typeface="Century" panose="02040604050505020304" pitchFamily="18" charset="0"/>
              </a:rPr>
              <a:t>M:Really? That’s tough. How do you get to the station?</a:t>
            </a:r>
          </a:p>
        </p:txBody>
      </p:sp>
      <p:pic>
        <p:nvPicPr>
          <p:cNvPr id="2" name="2020A11">
            <a:hlinkClick r:id="" action="ppaction://media"/>
            <a:extLst>
              <a:ext uri="{FF2B5EF4-FFF2-40B4-BE49-F238E27FC236}">
                <a16:creationId xmlns:a16="http://schemas.microsoft.com/office/drawing/2014/main" id="{A440056A-CA78-43CE-9E38-3563ECDFAB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33200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a:t>
            </a:r>
          </a:p>
          <a:p>
            <a:pPr marL="457200" indent="-457200">
              <a:lnSpc>
                <a:spcPct val="150000"/>
              </a:lnSpc>
              <a:buNone/>
            </a:pPr>
            <a:r>
              <a:rPr lang="en-US" altLang="ja-JP" sz="4000" dirty="0">
                <a:latin typeface="Century" panose="02040604050505020304" pitchFamily="18" charset="0"/>
              </a:rPr>
              <a:t>① I’ll tell you when I finish it.</a:t>
            </a:r>
          </a:p>
          <a:p>
            <a:pPr marL="457200" indent="-457200">
              <a:lnSpc>
                <a:spcPct val="150000"/>
              </a:lnSpc>
              <a:buNone/>
            </a:pPr>
            <a:r>
              <a:rPr lang="en-US" altLang="ja-JP" sz="4000" dirty="0">
                <a:latin typeface="Century" panose="02040604050505020304" pitchFamily="18" charset="0"/>
              </a:rPr>
              <a:t>② I’m thinking about reading it.</a:t>
            </a:r>
          </a:p>
          <a:p>
            <a:pPr marL="457200" indent="-457200">
              <a:lnSpc>
                <a:spcPct val="150000"/>
              </a:lnSpc>
              <a:buNone/>
            </a:pPr>
            <a:r>
              <a:rPr lang="en-US" altLang="ja-JP" sz="4000" dirty="0">
                <a:latin typeface="Century" panose="02040604050505020304" pitchFamily="18" charset="0"/>
              </a:rPr>
              <a:t>③ To be honest, I can’t afford it.</a:t>
            </a:r>
          </a:p>
          <a:p>
            <a:pPr marL="457200" indent="-457200">
              <a:lnSpc>
                <a:spcPct val="150000"/>
              </a:lnSpc>
              <a:buNone/>
            </a:pPr>
            <a:r>
              <a:rPr lang="en-US" altLang="ja-JP" sz="4000" dirty="0">
                <a:latin typeface="Century" panose="02040604050505020304" pitchFamily="18" charset="0"/>
              </a:rPr>
              <a:t>④ To tell the truth, I’m worth it.</a:t>
            </a:r>
          </a:p>
        </p:txBody>
      </p:sp>
      <p:pic>
        <p:nvPicPr>
          <p:cNvPr id="2" name="2020A12">
            <a:hlinkClick r:id="" action="ppaction://media"/>
            <a:extLst>
              <a:ext uri="{FF2B5EF4-FFF2-40B4-BE49-F238E27FC236}">
                <a16:creationId xmlns:a16="http://schemas.microsoft.com/office/drawing/2014/main" id="{5773A15F-DD19-40BF-9204-4395E05E21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6192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a:t>
            </a:r>
            <a:r>
              <a:rPr lang="ja-JP" altLang="en-US" sz="4000" dirty="0">
                <a:latin typeface="Century" panose="02040604050505020304" pitchFamily="18" charset="0"/>
              </a:rPr>
              <a:t>　正解 ①</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 What are you reading?</a:t>
            </a:r>
          </a:p>
          <a:p>
            <a:pPr marL="457200" indent="-457200">
              <a:lnSpc>
                <a:spcPct val="150000"/>
              </a:lnSpc>
              <a:buNone/>
            </a:pPr>
            <a:r>
              <a:rPr lang="en-US" altLang="ja-JP" sz="4000" dirty="0">
                <a:latin typeface="Century" panose="02040604050505020304" pitchFamily="18" charset="0"/>
              </a:rPr>
              <a:t>W: A novel by an American writer. It’s pretty famous, but a little long and complicated.</a:t>
            </a:r>
          </a:p>
          <a:p>
            <a:pPr marL="457200" indent="-457200">
              <a:lnSpc>
                <a:spcPct val="150000"/>
              </a:lnSpc>
              <a:buNone/>
            </a:pPr>
            <a:r>
              <a:rPr lang="en-US" altLang="ja-JP" sz="4000" dirty="0">
                <a:latin typeface="Century" panose="02040604050505020304" pitchFamily="18" charset="0"/>
              </a:rPr>
              <a:t>M: Do you think it’s worth reading?</a:t>
            </a:r>
          </a:p>
        </p:txBody>
      </p:sp>
      <p:pic>
        <p:nvPicPr>
          <p:cNvPr id="2" name="2020A12">
            <a:hlinkClick r:id="" action="ppaction://media"/>
            <a:extLst>
              <a:ext uri="{FF2B5EF4-FFF2-40B4-BE49-F238E27FC236}">
                <a16:creationId xmlns:a16="http://schemas.microsoft.com/office/drawing/2014/main" id="{F60D38C6-6B67-48D7-9CA2-6B39DA9DAB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5246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a:t>
            </a:r>
          </a:p>
          <a:p>
            <a:pPr marL="457200" indent="-457200">
              <a:lnSpc>
                <a:spcPct val="150000"/>
              </a:lnSpc>
              <a:buNone/>
            </a:pPr>
            <a:r>
              <a:rPr lang="en-US" altLang="ja-JP" sz="4000" dirty="0">
                <a:latin typeface="Century" panose="02040604050505020304" pitchFamily="18" charset="0"/>
              </a:rPr>
              <a:t>① But I can’t be by myself.</a:t>
            </a:r>
          </a:p>
          <a:p>
            <a:pPr marL="457200" indent="-457200">
              <a:lnSpc>
                <a:spcPct val="150000"/>
              </a:lnSpc>
              <a:buNone/>
            </a:pPr>
            <a:r>
              <a:rPr lang="en-US" altLang="ja-JP" sz="4000" dirty="0">
                <a:latin typeface="Century" panose="02040604050505020304" pitchFamily="18" charset="0"/>
              </a:rPr>
              <a:t>② But I can’t help it.</a:t>
            </a:r>
          </a:p>
          <a:p>
            <a:pPr marL="457200" indent="-457200">
              <a:lnSpc>
                <a:spcPct val="150000"/>
              </a:lnSpc>
              <a:buNone/>
            </a:pPr>
            <a:r>
              <a:rPr lang="en-US" altLang="ja-JP" sz="4000" dirty="0">
                <a:latin typeface="Century" panose="02040604050505020304" pitchFamily="18" charset="0"/>
              </a:rPr>
              <a:t>③ But I couldn’t try it either.</a:t>
            </a:r>
          </a:p>
          <a:p>
            <a:pPr marL="457200" indent="-457200">
              <a:lnSpc>
                <a:spcPct val="150000"/>
              </a:lnSpc>
              <a:buNone/>
            </a:pPr>
            <a:r>
              <a:rPr lang="en-US" altLang="ja-JP" sz="4000" dirty="0">
                <a:latin typeface="Century" panose="02040604050505020304" pitchFamily="18" charset="0"/>
              </a:rPr>
              <a:t>④ But I couldn’t have.</a:t>
            </a:r>
          </a:p>
        </p:txBody>
      </p:sp>
      <p:pic>
        <p:nvPicPr>
          <p:cNvPr id="2" name="2020A13">
            <a:hlinkClick r:id="" action="ppaction://media"/>
            <a:extLst>
              <a:ext uri="{FF2B5EF4-FFF2-40B4-BE49-F238E27FC236}">
                <a16:creationId xmlns:a16="http://schemas.microsoft.com/office/drawing/2014/main" id="{7DD4127B-76CA-42E3-8294-48F34B400DD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3430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W: You got 90 on your test, </a:t>
            </a:r>
            <a:r>
              <a:rPr lang="en-US" altLang="ja-JP" sz="4000" dirty="0" err="1">
                <a:latin typeface="Century" panose="02040604050505020304" pitchFamily="18" charset="0"/>
              </a:rPr>
              <a:t>Yuto</a:t>
            </a:r>
            <a:r>
              <a:rPr lang="en-US" altLang="ja-JP" sz="4000" dirty="0">
                <a:latin typeface="Century" panose="02040604050505020304" pitchFamily="18" charset="0"/>
              </a:rPr>
              <a:t>. Well done!</a:t>
            </a:r>
          </a:p>
          <a:p>
            <a:pPr marL="457200" indent="-457200">
              <a:lnSpc>
                <a:spcPct val="150000"/>
              </a:lnSpc>
              <a:buNone/>
            </a:pPr>
            <a:r>
              <a:rPr lang="en-US" altLang="ja-JP" sz="4000" dirty="0">
                <a:latin typeface="Century" panose="02040604050505020304" pitchFamily="18" charset="0"/>
              </a:rPr>
              <a:t>M: Thank you very much, Ms. Hayashi. Actually, I wanted a perfect score.</a:t>
            </a:r>
          </a:p>
          <a:p>
            <a:pPr marL="457200" indent="-457200">
              <a:lnSpc>
                <a:spcPct val="150000"/>
              </a:lnSpc>
              <a:buNone/>
            </a:pPr>
            <a:r>
              <a:rPr lang="en-US" altLang="ja-JP" sz="4000" dirty="0">
                <a:latin typeface="Century" panose="02040604050505020304" pitchFamily="18" charset="0"/>
              </a:rPr>
              <a:t>W:Don’t be so hard on yourself.</a:t>
            </a:r>
          </a:p>
        </p:txBody>
      </p:sp>
      <p:pic>
        <p:nvPicPr>
          <p:cNvPr id="2" name="2020A13">
            <a:hlinkClick r:id="" action="ppaction://media"/>
            <a:extLst>
              <a:ext uri="{FF2B5EF4-FFF2-40B4-BE49-F238E27FC236}">
                <a16:creationId xmlns:a16="http://schemas.microsoft.com/office/drawing/2014/main" id="{42103F99-6ACD-485E-BB3A-3B197D74B5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560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buNone/>
            </a:pPr>
            <a:r>
              <a:rPr lang="ja-JP" altLang="en-US" sz="4000" dirty="0"/>
              <a:t>問</a:t>
            </a:r>
            <a:r>
              <a:rPr lang="en-US" altLang="ja-JP" sz="4000" dirty="0"/>
              <a:t>1</a:t>
            </a:r>
            <a:r>
              <a:rPr lang="ja-JP" altLang="en-US" sz="4000" dirty="0"/>
              <a:t>　</a:t>
            </a:r>
            <a:r>
              <a:rPr lang="en-US" altLang="ja-JP" sz="4000" dirty="0"/>
              <a:t>Which picture matches the conversation?</a:t>
            </a:r>
          </a:p>
          <a:p>
            <a:pPr marL="0" indent="0">
              <a:buNone/>
            </a:pPr>
            <a:endParaRPr lang="en-US" altLang="ja-JP" dirty="0"/>
          </a:p>
          <a:p>
            <a:pPr marL="0" indent="0">
              <a:buNone/>
            </a:pPr>
            <a:br>
              <a:rPr lang="en-US" altLang="ja-JP" sz="6000" dirty="0"/>
            </a:br>
            <a:endParaRPr kumimoji="1" lang="ja-JP" altLang="en-US" sz="6000" dirty="0"/>
          </a:p>
        </p:txBody>
      </p:sp>
      <p:pic>
        <p:nvPicPr>
          <p:cNvPr id="1026" name="Picture 2" descr="https://mmsankosho.com/wp-content/uploads/2020/01/20011902.png">
            <a:extLst>
              <a:ext uri="{FF2B5EF4-FFF2-40B4-BE49-F238E27FC236}">
                <a16:creationId xmlns:a16="http://schemas.microsoft.com/office/drawing/2014/main" id="{078192FA-C0D0-426B-AA15-8EA6D00B85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8108" y="906739"/>
            <a:ext cx="5395784" cy="5267988"/>
          </a:xfrm>
          <a:prstGeom prst="rect">
            <a:avLst/>
          </a:prstGeom>
          <a:noFill/>
          <a:extLst>
            <a:ext uri="{909E8E84-426E-40DD-AFC4-6F175D3DCCD1}">
              <a14:hiddenFill xmlns:a14="http://schemas.microsoft.com/office/drawing/2010/main">
                <a:solidFill>
                  <a:srgbClr val="FFFFFF"/>
                </a:solidFill>
              </a14:hiddenFill>
            </a:ext>
          </a:extLst>
        </p:spPr>
      </p:pic>
      <p:pic>
        <p:nvPicPr>
          <p:cNvPr id="2" name="2020A01">
            <a:hlinkClick r:id="" action="ppaction://media"/>
            <a:extLst>
              <a:ext uri="{FF2B5EF4-FFF2-40B4-BE49-F238E27FC236}">
                <a16:creationId xmlns:a16="http://schemas.microsoft.com/office/drawing/2014/main" id="{C44297AD-C617-4655-9078-B31ACD25A8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53234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612557"/>
            <a:ext cx="11627708" cy="3632885"/>
          </a:xfrm>
        </p:spPr>
        <p:txBody>
          <a:bodyPr>
            <a:normAutofit lnSpcReduction="10000"/>
          </a:bodyPr>
          <a:lstStyle/>
          <a:p>
            <a:pPr marL="0" indent="0">
              <a:lnSpc>
                <a:spcPct val="150000"/>
              </a:lnSpc>
              <a:buNone/>
            </a:pPr>
            <a:r>
              <a:rPr lang="ja-JP" altLang="en-US" sz="4000" dirty="0">
                <a:latin typeface="Century" panose="02040604050505020304" pitchFamily="18" charset="0"/>
              </a:rPr>
              <a:t>第</a:t>
            </a:r>
            <a:r>
              <a:rPr lang="en-US" altLang="ja-JP" sz="4000" dirty="0">
                <a:latin typeface="Century" panose="02040604050505020304" pitchFamily="18" charset="0"/>
              </a:rPr>
              <a:t>3</a:t>
            </a:r>
            <a:r>
              <a:rPr lang="ja-JP" altLang="en-US" sz="4000" dirty="0">
                <a:latin typeface="Century" panose="02040604050505020304" pitchFamily="18" charset="0"/>
              </a:rPr>
              <a:t>問</a:t>
            </a:r>
            <a:r>
              <a:rPr lang="en-US" altLang="ja-JP" sz="4000" dirty="0">
                <a:latin typeface="Century" panose="02040604050505020304" pitchFamily="18" charset="0"/>
              </a:rPr>
              <a:t>A</a:t>
            </a:r>
            <a:r>
              <a:rPr lang="ja-JP" altLang="en-US" sz="4000" dirty="0">
                <a:latin typeface="Century" panose="02040604050505020304" pitchFamily="18" charset="0"/>
              </a:rPr>
              <a:t>は問</a:t>
            </a:r>
            <a:r>
              <a:rPr lang="en-US" altLang="ja-JP" sz="4000" dirty="0">
                <a:latin typeface="Century" panose="02040604050505020304" pitchFamily="18" charset="0"/>
              </a:rPr>
              <a:t>14</a:t>
            </a:r>
            <a:r>
              <a:rPr lang="ja-JP" altLang="en-US" sz="4000" dirty="0">
                <a:latin typeface="Century" panose="02040604050505020304" pitchFamily="18" charset="0"/>
              </a:rPr>
              <a:t>から問</a:t>
            </a:r>
            <a:r>
              <a:rPr lang="en-US" altLang="ja-JP" sz="4000" dirty="0">
                <a:latin typeface="Century" panose="02040604050505020304" pitchFamily="18" charset="0"/>
              </a:rPr>
              <a:t>16</a:t>
            </a:r>
            <a:r>
              <a:rPr lang="ja-JP" altLang="en-US" sz="4000" dirty="0" err="1">
                <a:latin typeface="Century" panose="02040604050505020304" pitchFamily="18" charset="0"/>
              </a:rPr>
              <a:t>までの</a:t>
            </a:r>
            <a:r>
              <a:rPr lang="en-US" altLang="ja-JP" sz="4000" dirty="0">
                <a:latin typeface="Century" panose="02040604050505020304" pitchFamily="18" charset="0"/>
              </a:rPr>
              <a:t>3</a:t>
            </a:r>
            <a:r>
              <a:rPr lang="ja-JP" altLang="en-US" sz="4000" dirty="0">
                <a:latin typeface="Century" panose="02040604050505020304" pitchFamily="18" charset="0"/>
              </a:rPr>
              <a:t>問です。それぞれの問いについて対話を聞き</a:t>
            </a:r>
            <a:r>
              <a:rPr lang="en-US" altLang="ja-JP" sz="4000" dirty="0">
                <a:latin typeface="Century" panose="02040604050505020304" pitchFamily="18" charset="0"/>
              </a:rPr>
              <a:t>,</a:t>
            </a:r>
            <a:r>
              <a:rPr lang="ja-JP" altLang="en-US" sz="4000" dirty="0">
                <a:latin typeface="Century" panose="02040604050505020304" pitchFamily="18" charset="0"/>
              </a:rPr>
              <a:t>答えとして最も適切なものを</a:t>
            </a:r>
            <a:r>
              <a:rPr lang="en-US" altLang="ja-JP" sz="4000" dirty="0">
                <a:latin typeface="Century" panose="02040604050505020304" pitchFamily="18" charset="0"/>
              </a:rPr>
              <a:t>,</a:t>
            </a:r>
            <a:r>
              <a:rPr lang="ja-JP" altLang="en-US" sz="4000" dirty="0">
                <a:latin typeface="Century" panose="02040604050505020304" pitchFamily="18" charset="0"/>
              </a:rPr>
              <a:t>四つの選択肢</a:t>
            </a:r>
            <a:r>
              <a:rPr lang="en-US" altLang="ja-JP" sz="4000" dirty="0">
                <a:latin typeface="Century" panose="02040604050505020304" pitchFamily="18" charset="0"/>
              </a:rPr>
              <a:t>(①~④)</a:t>
            </a:r>
            <a:r>
              <a:rPr lang="ja-JP" altLang="en-US" sz="4000" dirty="0">
                <a:latin typeface="Century" panose="02040604050505020304" pitchFamily="18" charset="0"/>
              </a:rPr>
              <a:t>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3022465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Why was the man surprised?</a:t>
            </a:r>
          </a:p>
          <a:p>
            <a:pPr marL="457200" indent="-457200">
              <a:lnSpc>
                <a:spcPct val="150000"/>
              </a:lnSpc>
              <a:buNone/>
            </a:pPr>
            <a:r>
              <a:rPr lang="en-US" altLang="ja-JP" sz="4000" dirty="0">
                <a:latin typeface="Century" panose="02040604050505020304" pitchFamily="18" charset="0"/>
              </a:rPr>
              <a:t>① He had to bring his own bag.</a:t>
            </a:r>
          </a:p>
          <a:p>
            <a:pPr marL="457200" indent="-457200">
              <a:lnSpc>
                <a:spcPct val="150000"/>
              </a:lnSpc>
              <a:buNone/>
            </a:pPr>
            <a:r>
              <a:rPr lang="en-US" altLang="ja-JP" sz="4000" dirty="0">
                <a:latin typeface="Century" panose="02040604050505020304" pitchFamily="18" charset="0"/>
              </a:rPr>
              <a:t>② He had to go to the supermarket.</a:t>
            </a:r>
          </a:p>
          <a:p>
            <a:pPr marL="457200" indent="-457200">
              <a:lnSpc>
                <a:spcPct val="150000"/>
              </a:lnSpc>
              <a:buNone/>
            </a:pPr>
            <a:r>
              <a:rPr lang="en-US" altLang="ja-JP" sz="4000" dirty="0">
                <a:latin typeface="Century" panose="02040604050505020304" pitchFamily="18" charset="0"/>
              </a:rPr>
              <a:t>③ He had to pay money for a bag.</a:t>
            </a:r>
          </a:p>
          <a:p>
            <a:pPr marL="457200" indent="-457200">
              <a:lnSpc>
                <a:spcPct val="150000"/>
              </a:lnSpc>
              <a:buNone/>
            </a:pPr>
            <a:r>
              <a:rPr lang="en-US" altLang="ja-JP" sz="4000" dirty="0">
                <a:latin typeface="Century" panose="02040604050505020304" pitchFamily="18" charset="0"/>
              </a:rPr>
              <a:t>④ He had to think about the environment.</a:t>
            </a:r>
          </a:p>
          <a:p>
            <a:pPr marL="457200" indent="-457200">
              <a:lnSpc>
                <a:spcPct val="150000"/>
              </a:lnSpc>
              <a:buNone/>
            </a:pPr>
            <a:endParaRPr lang="en-US" altLang="ja-JP" sz="4000" dirty="0">
              <a:latin typeface="Century" panose="02040604050505020304" pitchFamily="18" charset="0"/>
            </a:endParaRPr>
          </a:p>
        </p:txBody>
      </p:sp>
      <p:pic>
        <p:nvPicPr>
          <p:cNvPr id="2" name="2020A14">
            <a:hlinkClick r:id="" action="ppaction://media"/>
            <a:extLst>
              <a:ext uri="{FF2B5EF4-FFF2-40B4-BE49-F238E27FC236}">
                <a16:creationId xmlns:a16="http://schemas.microsoft.com/office/drawing/2014/main" id="{C91FE0C0-9B47-43A6-AD8F-73DCBFB32B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52759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20000"/>
          </a:bodyPr>
          <a:lstStyle/>
          <a:p>
            <a:pPr marL="457200" indent="-457200">
              <a:lnSpc>
                <a:spcPct val="145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a:t>
            </a:r>
            <a:r>
              <a:rPr lang="ja-JP" altLang="en-US" sz="4000" dirty="0">
                <a:latin typeface="Century" panose="02040604050505020304" pitchFamily="18" charset="0"/>
              </a:rPr>
              <a:t>　正解 </a:t>
            </a:r>
            <a:r>
              <a:rPr lang="en-US" altLang="ja-JP" sz="4000" dirty="0">
                <a:latin typeface="Century" panose="02040604050505020304" pitchFamily="18" charset="0"/>
              </a:rPr>
              <a:t>3</a:t>
            </a:r>
          </a:p>
          <a:p>
            <a:pPr marL="457200" indent="-457200">
              <a:lnSpc>
                <a:spcPct val="145000"/>
              </a:lnSpc>
              <a:buNone/>
            </a:pPr>
            <a:r>
              <a:rPr lang="en-US" altLang="ja-JP" sz="4000" dirty="0">
                <a:latin typeface="Century" panose="02040604050505020304" pitchFamily="18" charset="0"/>
              </a:rPr>
              <a:t>M: I just came from the grocery store, and they charged me for a shopping bag!</a:t>
            </a:r>
          </a:p>
          <a:p>
            <a:pPr marL="457200" indent="-457200">
              <a:lnSpc>
                <a:spcPct val="145000"/>
              </a:lnSpc>
              <a:buNone/>
            </a:pPr>
            <a:r>
              <a:rPr lang="en-US" altLang="ja-JP" sz="4000" dirty="0">
                <a:latin typeface="Century" panose="02040604050505020304" pitchFamily="18" charset="0"/>
              </a:rPr>
              <a:t>W: Didn’t you know? Some supermarkets do that.</a:t>
            </a:r>
          </a:p>
          <a:p>
            <a:pPr marL="457200" indent="-457200">
              <a:lnSpc>
                <a:spcPct val="145000"/>
              </a:lnSpc>
              <a:buNone/>
            </a:pPr>
            <a:r>
              <a:rPr lang="en-US" altLang="ja-JP" sz="4000" dirty="0">
                <a:latin typeface="Century" panose="02040604050505020304" pitchFamily="18" charset="0"/>
              </a:rPr>
              <a:t>M: What for?</a:t>
            </a:r>
          </a:p>
          <a:p>
            <a:pPr marL="457200" indent="-457200">
              <a:lnSpc>
                <a:spcPct val="145000"/>
              </a:lnSpc>
              <a:buNone/>
            </a:pPr>
            <a:r>
              <a:rPr lang="en-US" altLang="ja-JP" sz="4000" dirty="0">
                <a:latin typeface="Century" panose="02040604050505020304" pitchFamily="18" charset="0"/>
              </a:rPr>
              <a:t>W: They want you to bring your own bag to reduce waste.</a:t>
            </a:r>
          </a:p>
          <a:p>
            <a:pPr marL="457200" indent="-457200">
              <a:lnSpc>
                <a:spcPct val="145000"/>
              </a:lnSpc>
              <a:buNone/>
            </a:pPr>
            <a:r>
              <a:rPr lang="en-US" altLang="ja-JP" sz="4000" dirty="0">
                <a:latin typeface="Century" panose="02040604050505020304" pitchFamily="18" charset="0"/>
              </a:rPr>
              <a:t>M: Oh, I see. It’s a good idea.</a:t>
            </a:r>
          </a:p>
          <a:p>
            <a:pPr marL="457200" indent="-457200">
              <a:lnSpc>
                <a:spcPct val="145000"/>
              </a:lnSpc>
              <a:buNone/>
            </a:pPr>
            <a:r>
              <a:rPr lang="en-US" altLang="ja-JP" sz="4000" dirty="0">
                <a:latin typeface="Century" panose="02040604050505020304" pitchFamily="18" charset="0"/>
              </a:rPr>
              <a:t>W: Yeah, think about the environment.</a:t>
            </a:r>
          </a:p>
        </p:txBody>
      </p:sp>
      <p:pic>
        <p:nvPicPr>
          <p:cNvPr id="2" name="2020A14">
            <a:hlinkClick r:id="" action="ppaction://media"/>
            <a:extLst>
              <a:ext uri="{FF2B5EF4-FFF2-40B4-BE49-F238E27FC236}">
                <a16:creationId xmlns:a16="http://schemas.microsoft.com/office/drawing/2014/main" id="{95F01B75-DEF4-446B-BB66-3B171788156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2729"/>
            <a:ext cx="609600" cy="609600"/>
          </a:xfrm>
          <a:prstGeom prst="rect">
            <a:avLst/>
          </a:prstGeom>
        </p:spPr>
      </p:pic>
    </p:spTree>
    <p:extLst>
      <p:ext uri="{BB962C8B-B14F-4D97-AF65-F5344CB8AC3E}">
        <p14:creationId xmlns:p14="http://schemas.microsoft.com/office/powerpoint/2010/main" val="23982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What did the man learn from the lecture?</a:t>
            </a:r>
          </a:p>
          <a:p>
            <a:pPr marL="457200" indent="-457200">
              <a:lnSpc>
                <a:spcPct val="150000"/>
              </a:lnSpc>
              <a:buNone/>
            </a:pPr>
            <a:r>
              <a:rPr lang="en-US" altLang="ja-JP" sz="4000" dirty="0">
                <a:latin typeface="Century" panose="02040604050505020304" pitchFamily="18" charset="0"/>
              </a:rPr>
              <a:t>① How to eat passion fruit</a:t>
            </a:r>
          </a:p>
          <a:p>
            <a:pPr marL="457200" indent="-457200">
              <a:lnSpc>
                <a:spcPct val="150000"/>
              </a:lnSpc>
              <a:buNone/>
            </a:pPr>
            <a:r>
              <a:rPr lang="en-US" altLang="ja-JP" sz="4000" dirty="0">
                <a:latin typeface="Century" panose="02040604050505020304" pitchFamily="18" charset="0"/>
              </a:rPr>
              <a:t>② How to feel happiness</a:t>
            </a:r>
          </a:p>
          <a:p>
            <a:pPr marL="457200" indent="-457200">
              <a:lnSpc>
                <a:spcPct val="150000"/>
              </a:lnSpc>
              <a:buNone/>
            </a:pPr>
            <a:r>
              <a:rPr lang="en-US" altLang="ja-JP" sz="4000" dirty="0">
                <a:latin typeface="Century" panose="02040604050505020304" pitchFamily="18" charset="0"/>
              </a:rPr>
              <a:t>③ How to find good food</a:t>
            </a:r>
          </a:p>
          <a:p>
            <a:pPr marL="457200" indent="-457200">
              <a:lnSpc>
                <a:spcPct val="150000"/>
              </a:lnSpc>
              <a:buNone/>
            </a:pPr>
            <a:r>
              <a:rPr lang="en-US" altLang="ja-JP" sz="4000" dirty="0">
                <a:latin typeface="Century" panose="02040604050505020304" pitchFamily="18" charset="0"/>
              </a:rPr>
              <a:t>④ How to motivate others</a:t>
            </a:r>
          </a:p>
        </p:txBody>
      </p:sp>
      <p:pic>
        <p:nvPicPr>
          <p:cNvPr id="2" name="2020A15">
            <a:hlinkClick r:id="" action="ppaction://media"/>
            <a:extLst>
              <a:ext uri="{FF2B5EF4-FFF2-40B4-BE49-F238E27FC236}">
                <a16:creationId xmlns:a16="http://schemas.microsoft.com/office/drawing/2014/main" id="{F340F97A-8FAE-4E53-A00E-8D510E502F0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4196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1">
            <a:normAutofit fontScale="85000" lnSpcReduction="20000"/>
          </a:bodyPr>
          <a:lstStyle/>
          <a:p>
            <a:pPr marL="457200" indent="-457200">
              <a:lnSpc>
                <a:spcPct val="145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457200" indent="-457200">
              <a:lnSpc>
                <a:spcPct val="145000"/>
              </a:lnSpc>
              <a:buNone/>
            </a:pPr>
            <a:r>
              <a:rPr lang="en-US" altLang="ja-JP" sz="4000" dirty="0">
                <a:latin typeface="Century" panose="02040604050505020304" pitchFamily="18" charset="0"/>
              </a:rPr>
              <a:t>W: What did you do at the weekend workshop?</a:t>
            </a:r>
          </a:p>
          <a:p>
            <a:pPr marL="457200" indent="-457200">
              <a:lnSpc>
                <a:spcPct val="145000"/>
              </a:lnSpc>
              <a:buNone/>
            </a:pPr>
            <a:r>
              <a:rPr lang="en-US" altLang="ja-JP" sz="4000" dirty="0">
                <a:latin typeface="Century" panose="02040604050505020304" pitchFamily="18" charset="0"/>
              </a:rPr>
              <a:t>M: Let’s see ….Oh, I went to the Stacey Jones lecture.</a:t>
            </a:r>
          </a:p>
          <a:p>
            <a:pPr marL="457200" indent="-457200">
              <a:lnSpc>
                <a:spcPct val="145000"/>
              </a:lnSpc>
              <a:buNone/>
            </a:pPr>
            <a:r>
              <a:rPr lang="en-US" altLang="ja-JP" sz="4000" dirty="0">
                <a:latin typeface="Century" panose="02040604050505020304" pitchFamily="18" charset="0"/>
              </a:rPr>
              <a:t>W: Oh. Did you get anything out of it?</a:t>
            </a:r>
          </a:p>
          <a:p>
            <a:pPr marL="457200" indent="-457200">
              <a:lnSpc>
                <a:spcPct val="145000"/>
              </a:lnSpc>
              <a:buNone/>
            </a:pPr>
            <a:r>
              <a:rPr lang="en-US" altLang="ja-JP" sz="4000" dirty="0">
                <a:latin typeface="Century" panose="02040604050505020304" pitchFamily="18" charset="0"/>
              </a:rPr>
              <a:t>M: Yeah, basically she said you need to find your passion in order to experience happiness.</a:t>
            </a:r>
          </a:p>
          <a:p>
            <a:pPr marL="457200" indent="-457200">
              <a:lnSpc>
                <a:spcPct val="145000"/>
              </a:lnSpc>
              <a:buNone/>
            </a:pPr>
            <a:r>
              <a:rPr lang="en-US" altLang="ja-JP" sz="4000" dirty="0">
                <a:latin typeface="Century" panose="02040604050505020304" pitchFamily="18" charset="0"/>
              </a:rPr>
              <a:t>W: Interesting. Have you found yours?</a:t>
            </a:r>
          </a:p>
          <a:p>
            <a:pPr marL="457200" indent="-457200">
              <a:lnSpc>
                <a:spcPct val="145000"/>
              </a:lnSpc>
              <a:buNone/>
            </a:pPr>
            <a:r>
              <a:rPr lang="en-US" altLang="ja-JP" sz="4000" dirty="0">
                <a:latin typeface="Century" panose="02040604050505020304" pitchFamily="18" charset="0"/>
              </a:rPr>
              <a:t>M: Yeah, eating good food!</a:t>
            </a:r>
          </a:p>
        </p:txBody>
      </p:sp>
      <p:pic>
        <p:nvPicPr>
          <p:cNvPr id="2" name="2020A15">
            <a:hlinkClick r:id="" action="ppaction://media"/>
            <a:extLst>
              <a:ext uri="{FF2B5EF4-FFF2-40B4-BE49-F238E27FC236}">
                <a16:creationId xmlns:a16="http://schemas.microsoft.com/office/drawing/2014/main" id="{029C6FD5-A21E-411A-B028-AF5E8280E6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79439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1">
            <a:normAutofit/>
          </a:bodyPr>
          <a:lstStyle/>
          <a:p>
            <a:pPr marL="457200" indent="-457200">
              <a:lnSpc>
                <a:spcPct val="145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a:t>
            </a:r>
            <a:r>
              <a:rPr lang="ja-JP" altLang="en-US" sz="4000" dirty="0">
                <a:latin typeface="Century" panose="02040604050505020304" pitchFamily="18" charset="0"/>
              </a:rPr>
              <a:t> </a:t>
            </a:r>
            <a:r>
              <a:rPr lang="en-US" altLang="ja-JP" sz="4000" dirty="0">
                <a:latin typeface="Century" panose="02040604050505020304" pitchFamily="18" charset="0"/>
              </a:rPr>
              <a:t>Where is this conversation most likely taking place?</a:t>
            </a:r>
          </a:p>
          <a:p>
            <a:pPr marL="457200" indent="-457200">
              <a:lnSpc>
                <a:spcPct val="145000"/>
              </a:lnSpc>
              <a:buNone/>
            </a:pPr>
            <a:r>
              <a:rPr lang="en-US" altLang="ja-JP" sz="4000" dirty="0">
                <a:latin typeface="Century" panose="02040604050505020304" pitchFamily="18" charset="0"/>
              </a:rPr>
              <a:t>① On the second floor</a:t>
            </a:r>
          </a:p>
          <a:p>
            <a:pPr marL="457200" indent="-457200">
              <a:lnSpc>
                <a:spcPct val="145000"/>
              </a:lnSpc>
              <a:buNone/>
            </a:pPr>
            <a:r>
              <a:rPr lang="en-US" altLang="ja-JP" sz="4000" dirty="0">
                <a:latin typeface="Century" panose="02040604050505020304" pitchFamily="18" charset="0"/>
              </a:rPr>
              <a:t>② On the third floor</a:t>
            </a:r>
          </a:p>
          <a:p>
            <a:pPr marL="457200" indent="-457200">
              <a:lnSpc>
                <a:spcPct val="145000"/>
              </a:lnSpc>
              <a:buNone/>
            </a:pPr>
            <a:r>
              <a:rPr lang="en-US" altLang="ja-JP" sz="4000" dirty="0">
                <a:latin typeface="Century" panose="02040604050505020304" pitchFamily="18" charset="0"/>
              </a:rPr>
              <a:t>③ On the fourth floor</a:t>
            </a:r>
          </a:p>
          <a:p>
            <a:pPr marL="457200" indent="-457200">
              <a:lnSpc>
                <a:spcPct val="145000"/>
              </a:lnSpc>
              <a:buNone/>
            </a:pPr>
            <a:r>
              <a:rPr lang="en-US" altLang="ja-JP" sz="4000" dirty="0">
                <a:latin typeface="Century" panose="02040604050505020304" pitchFamily="18" charset="0"/>
              </a:rPr>
              <a:t>④ On the fifth floor</a:t>
            </a:r>
          </a:p>
        </p:txBody>
      </p:sp>
      <p:pic>
        <p:nvPicPr>
          <p:cNvPr id="2" name="2020A16">
            <a:hlinkClick r:id="" action="ppaction://media"/>
            <a:extLst>
              <a:ext uri="{FF2B5EF4-FFF2-40B4-BE49-F238E27FC236}">
                <a16:creationId xmlns:a16="http://schemas.microsoft.com/office/drawing/2014/main" id="{D93D3E51-375E-46EF-812D-82B4E61156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92733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1">
            <a:normAutofit fontScale="70000" lnSpcReduction="20000"/>
          </a:bodyPr>
          <a:lstStyle/>
          <a:p>
            <a:pPr marL="457200" indent="-457200">
              <a:lnSpc>
                <a:spcPct val="145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a:t>
            </a:r>
            <a:r>
              <a:rPr lang="ja-JP" altLang="en-US" sz="4000" dirty="0">
                <a:latin typeface="Century" panose="02040604050505020304" pitchFamily="18" charset="0"/>
              </a:rPr>
              <a:t>　正解 ②</a:t>
            </a:r>
            <a:endParaRPr lang="en-US" altLang="ja-JP" sz="4000" dirty="0">
              <a:latin typeface="Century" panose="02040604050505020304" pitchFamily="18" charset="0"/>
            </a:endParaRPr>
          </a:p>
          <a:p>
            <a:pPr marL="457200" indent="-457200">
              <a:lnSpc>
                <a:spcPct val="145000"/>
              </a:lnSpc>
              <a:buNone/>
            </a:pPr>
            <a:r>
              <a:rPr lang="en-US" altLang="ja-JP" sz="4000" dirty="0">
                <a:latin typeface="Century" panose="02040604050505020304" pitchFamily="18" charset="0"/>
              </a:rPr>
              <a:t>W: Excuse me, where’s the computer lab?</a:t>
            </a:r>
          </a:p>
          <a:p>
            <a:pPr marL="457200" indent="-457200">
              <a:lnSpc>
                <a:spcPct val="145000"/>
              </a:lnSpc>
              <a:buNone/>
            </a:pPr>
            <a:r>
              <a:rPr lang="en-US" altLang="ja-JP" sz="4000" dirty="0">
                <a:latin typeface="Century" panose="02040604050505020304" pitchFamily="18" charset="0"/>
              </a:rPr>
              <a:t>M: Ahh, in the next building on the fourth floor.</a:t>
            </a:r>
          </a:p>
          <a:p>
            <a:pPr marL="457200" indent="-457200">
              <a:lnSpc>
                <a:spcPct val="145000"/>
              </a:lnSpc>
              <a:buNone/>
            </a:pPr>
            <a:r>
              <a:rPr lang="en-US" altLang="ja-JP" sz="4000" dirty="0">
                <a:latin typeface="Century" panose="02040604050505020304" pitchFamily="18" charset="0"/>
              </a:rPr>
              <a:t>W: Oh…. So, I climbed these stairs for nothing?</a:t>
            </a:r>
          </a:p>
          <a:p>
            <a:pPr marL="457200" indent="-457200">
              <a:lnSpc>
                <a:spcPct val="145000"/>
              </a:lnSpc>
              <a:buNone/>
            </a:pPr>
            <a:r>
              <a:rPr lang="en-US" altLang="ja-JP" sz="4000" dirty="0">
                <a:latin typeface="Century" panose="02040604050505020304" pitchFamily="18" charset="0"/>
              </a:rPr>
              <a:t>M: Yeah, people make this mistake all the time. Don’t worry, there’s a connecting bridge on this floor.</a:t>
            </a:r>
          </a:p>
          <a:p>
            <a:pPr marL="457200" indent="-457200">
              <a:lnSpc>
                <a:spcPct val="145000"/>
              </a:lnSpc>
              <a:buNone/>
            </a:pPr>
            <a:r>
              <a:rPr lang="en-US" altLang="ja-JP" sz="4000" dirty="0">
                <a:latin typeface="Century" panose="02040604050505020304" pitchFamily="18" charset="0"/>
              </a:rPr>
              <a:t>W: Great! And then just one floor up?</a:t>
            </a:r>
          </a:p>
          <a:p>
            <a:pPr marL="457200" indent="-457200">
              <a:lnSpc>
                <a:spcPct val="145000"/>
              </a:lnSpc>
              <a:buNone/>
            </a:pPr>
            <a:r>
              <a:rPr lang="en-US" altLang="ja-JP" sz="4000" dirty="0">
                <a:latin typeface="Century" panose="02040604050505020304" pitchFamily="18" charset="0"/>
              </a:rPr>
              <a:t>M: Yeah.</a:t>
            </a:r>
          </a:p>
          <a:p>
            <a:pPr marL="457200" indent="-457200">
              <a:lnSpc>
                <a:spcPct val="145000"/>
              </a:lnSpc>
              <a:buNone/>
            </a:pPr>
            <a:r>
              <a:rPr lang="en-US" altLang="ja-JP" sz="4000" dirty="0">
                <a:latin typeface="Century" panose="02040604050505020304" pitchFamily="18" charset="0"/>
              </a:rPr>
              <a:t>W: Thanks!</a:t>
            </a:r>
          </a:p>
        </p:txBody>
      </p:sp>
      <p:pic>
        <p:nvPicPr>
          <p:cNvPr id="2" name="2020A16">
            <a:hlinkClick r:id="" action="ppaction://media"/>
            <a:extLst>
              <a:ext uri="{FF2B5EF4-FFF2-40B4-BE49-F238E27FC236}">
                <a16:creationId xmlns:a16="http://schemas.microsoft.com/office/drawing/2014/main" id="{A4AAC644-EB83-4352-A46D-210C4456F0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0444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637271"/>
            <a:ext cx="11627708" cy="3583458"/>
          </a:xfrm>
        </p:spPr>
        <p:txBody>
          <a:bodyPr numCol="1">
            <a:normAutofit/>
          </a:bodyPr>
          <a:lstStyle/>
          <a:p>
            <a:pPr marL="0" indent="0">
              <a:lnSpc>
                <a:spcPct val="145000"/>
              </a:lnSpc>
              <a:buNone/>
            </a:pPr>
            <a:r>
              <a:rPr lang="ja-JP" altLang="en-US" sz="4000" dirty="0">
                <a:latin typeface="Century" panose="02040604050505020304" pitchFamily="18" charset="0"/>
              </a:rPr>
              <a:t>第</a:t>
            </a:r>
            <a:r>
              <a:rPr lang="en-US" altLang="ja-JP" sz="4000" dirty="0">
                <a:latin typeface="Century" panose="02040604050505020304" pitchFamily="18" charset="0"/>
              </a:rPr>
              <a:t>3</a:t>
            </a:r>
            <a:r>
              <a:rPr lang="ja-JP" altLang="en-US" sz="4000" dirty="0">
                <a:latin typeface="Century" panose="02040604050505020304" pitchFamily="18" charset="0"/>
              </a:rPr>
              <a:t>問</a:t>
            </a:r>
            <a:r>
              <a:rPr lang="en-US" altLang="ja-JP" sz="4000" dirty="0">
                <a:latin typeface="Century" panose="02040604050505020304" pitchFamily="18" charset="0"/>
              </a:rPr>
              <a:t>B</a:t>
            </a:r>
            <a:r>
              <a:rPr lang="ja-JP" altLang="en-US" sz="4000" dirty="0">
                <a:latin typeface="Century" panose="02040604050505020304" pitchFamily="18" charset="0"/>
              </a:rPr>
              <a:t>は問</a:t>
            </a:r>
            <a:r>
              <a:rPr lang="en-US" altLang="ja-JP" sz="4000" dirty="0">
                <a:latin typeface="Century" panose="02040604050505020304" pitchFamily="18" charset="0"/>
              </a:rPr>
              <a:t>17</a:t>
            </a:r>
            <a:r>
              <a:rPr lang="ja-JP" altLang="en-US" sz="4000" dirty="0">
                <a:latin typeface="Century" panose="02040604050505020304" pitchFamily="18" charset="0"/>
              </a:rPr>
              <a:t>から問</a:t>
            </a:r>
            <a:r>
              <a:rPr lang="en-US" altLang="ja-JP" sz="4000" dirty="0">
                <a:latin typeface="Century" panose="02040604050505020304" pitchFamily="18" charset="0"/>
              </a:rPr>
              <a:t>19</a:t>
            </a:r>
            <a:r>
              <a:rPr lang="ja-JP" altLang="en-US" sz="4000" dirty="0" err="1">
                <a:latin typeface="Century" panose="02040604050505020304" pitchFamily="18" charset="0"/>
              </a:rPr>
              <a:t>までの</a:t>
            </a:r>
            <a:r>
              <a:rPr lang="en-US" altLang="ja-JP" sz="4000" dirty="0">
                <a:latin typeface="Century" panose="02040604050505020304" pitchFamily="18" charset="0"/>
              </a:rPr>
              <a:t>3</a:t>
            </a:r>
            <a:r>
              <a:rPr lang="ja-JP" altLang="en-US" sz="4000" dirty="0">
                <a:latin typeface="Century" panose="02040604050505020304" pitchFamily="18" charset="0"/>
              </a:rPr>
              <a:t>問です。長めの対話を一つ聞き</a:t>
            </a:r>
            <a:r>
              <a:rPr lang="en-US" altLang="ja-JP" sz="4000" dirty="0">
                <a:latin typeface="Century" panose="02040604050505020304" pitchFamily="18" charset="0"/>
              </a:rPr>
              <a:t>,</a:t>
            </a:r>
            <a:r>
              <a:rPr lang="ja-JP" altLang="en-US" sz="4000" dirty="0">
                <a:latin typeface="Century" panose="02040604050505020304" pitchFamily="18" charset="0"/>
              </a:rPr>
              <a:t>問</a:t>
            </a:r>
            <a:r>
              <a:rPr lang="en-US" altLang="ja-JP" sz="4000" dirty="0">
                <a:latin typeface="Century" panose="02040604050505020304" pitchFamily="18" charset="0"/>
              </a:rPr>
              <a:t>17</a:t>
            </a:r>
            <a:r>
              <a:rPr lang="ja-JP" altLang="en-US" sz="4000" dirty="0">
                <a:latin typeface="Century" panose="02040604050505020304" pitchFamily="18" charset="0"/>
              </a:rPr>
              <a:t>から問</a:t>
            </a:r>
            <a:r>
              <a:rPr lang="en-US" altLang="ja-JP" sz="4000" dirty="0">
                <a:latin typeface="Century" panose="02040604050505020304" pitchFamily="18" charset="0"/>
              </a:rPr>
              <a:t>19</a:t>
            </a:r>
            <a:r>
              <a:rPr lang="ja-JP" altLang="en-US" sz="4000" dirty="0">
                <a:latin typeface="Century" panose="02040604050505020304" pitchFamily="18" charset="0"/>
              </a:rPr>
              <a:t>の答えとして最も適切なものを</a:t>
            </a:r>
            <a:r>
              <a:rPr lang="en-US" altLang="ja-JP" sz="4000" dirty="0">
                <a:latin typeface="Century" panose="02040604050505020304" pitchFamily="18" charset="0"/>
              </a:rPr>
              <a:t>,</a:t>
            </a:r>
            <a:r>
              <a:rPr lang="ja-JP" altLang="en-US" sz="4000" dirty="0">
                <a:latin typeface="Century" panose="02040604050505020304" pitchFamily="18" charset="0"/>
              </a:rPr>
              <a:t>四つの選択肢</a:t>
            </a:r>
            <a:r>
              <a:rPr lang="en-US" altLang="ja-JP" sz="4000" dirty="0">
                <a:latin typeface="Century" panose="02040604050505020304" pitchFamily="18" charset="0"/>
              </a:rPr>
              <a:t>(①~④)</a:t>
            </a:r>
            <a:r>
              <a:rPr lang="ja-JP" altLang="en-US" sz="4000" dirty="0">
                <a:latin typeface="Century" panose="02040604050505020304" pitchFamily="18" charset="0"/>
              </a:rPr>
              <a:t>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3922914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a:noAutofit/>
          </a:bodyPr>
          <a:lstStyle/>
          <a:p>
            <a:pPr marL="457200" indent="-457200">
              <a:lnSpc>
                <a:spcPct val="100000"/>
              </a:lnSpc>
              <a:buNone/>
            </a:pPr>
            <a:r>
              <a:rPr lang="ja-JP" altLang="en-US" sz="1700" u="sng" dirty="0">
                <a:latin typeface="Century" panose="02040604050505020304" pitchFamily="18" charset="0"/>
              </a:rPr>
              <a:t>対話の場面</a:t>
            </a:r>
          </a:p>
          <a:p>
            <a:pPr marL="0" indent="-457200">
              <a:lnSpc>
                <a:spcPct val="100000"/>
              </a:lnSpc>
              <a:buNone/>
            </a:pPr>
            <a:r>
              <a:rPr lang="ja-JP" altLang="en-US" sz="1700" dirty="0">
                <a:latin typeface="Century" panose="02040604050505020304" pitchFamily="18" charset="0"/>
              </a:rPr>
              <a:t>友達同士が</a:t>
            </a:r>
            <a:r>
              <a:rPr lang="en-US" altLang="ja-JP" sz="1700" dirty="0">
                <a:latin typeface="Century" panose="02040604050505020304" pitchFamily="18" charset="0"/>
              </a:rPr>
              <a:t>,</a:t>
            </a:r>
            <a:r>
              <a:rPr lang="ja-JP" altLang="en-US" sz="1700" dirty="0">
                <a:latin typeface="Century" panose="02040604050505020304" pitchFamily="18" charset="0"/>
              </a:rPr>
              <a:t>夏休みのアルバイトについて話しています。</a:t>
            </a: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0" indent="-457200">
              <a:lnSpc>
                <a:spcPct val="100000"/>
              </a:lnSpc>
              <a:buNone/>
            </a:pPr>
            <a:endParaRPr lang="en-US" altLang="ja-JP" sz="1700" dirty="0">
              <a:latin typeface="Century" panose="02040604050505020304" pitchFamily="18" charset="0"/>
            </a:endParaRPr>
          </a:p>
          <a:p>
            <a:pPr marL="457200" indent="-457200" algn="just">
              <a:lnSpc>
                <a:spcPct val="100000"/>
              </a:lnSpc>
              <a:buNone/>
            </a:pPr>
            <a:r>
              <a:rPr lang="ja-JP" altLang="en-US" sz="1700" dirty="0">
                <a:latin typeface="Century" panose="02040604050505020304" pitchFamily="18" charset="0"/>
              </a:rPr>
              <a:t>問</a:t>
            </a:r>
            <a:r>
              <a:rPr lang="en-US" altLang="ja-JP" sz="1700" dirty="0">
                <a:latin typeface="Century" panose="02040604050505020304" pitchFamily="18" charset="0"/>
              </a:rPr>
              <a:t>17 Why can’t the man take the pizza delivery job?</a:t>
            </a:r>
          </a:p>
          <a:p>
            <a:pPr marL="457200" indent="-457200" algn="just">
              <a:lnSpc>
                <a:spcPct val="100000"/>
              </a:lnSpc>
              <a:buNone/>
            </a:pPr>
            <a:r>
              <a:rPr lang="en-US" altLang="ja-JP" sz="1700" dirty="0">
                <a:latin typeface="Century" panose="02040604050505020304" pitchFamily="18" charset="0"/>
              </a:rPr>
              <a:t>① Because he doesn’t have a sense of direction</a:t>
            </a:r>
          </a:p>
          <a:p>
            <a:pPr marL="457200" indent="-457200" algn="just">
              <a:lnSpc>
                <a:spcPct val="100000"/>
              </a:lnSpc>
              <a:buNone/>
            </a:pPr>
            <a:r>
              <a:rPr lang="en-US" altLang="ja-JP" sz="1700" dirty="0">
                <a:latin typeface="Century" panose="02040604050505020304" pitchFamily="18" charset="0"/>
              </a:rPr>
              <a:t>② Because he doesn’t have his own motor scooter</a:t>
            </a:r>
          </a:p>
          <a:p>
            <a:pPr marL="457200" indent="-457200" algn="just">
              <a:lnSpc>
                <a:spcPct val="100000"/>
              </a:lnSpc>
              <a:buNone/>
            </a:pPr>
            <a:r>
              <a:rPr lang="en-US" altLang="ja-JP" sz="1700" dirty="0">
                <a:latin typeface="Century" panose="02040604050505020304" pitchFamily="18" charset="0"/>
              </a:rPr>
              <a:t>③ Because he doesn’t like delivered pizza</a:t>
            </a:r>
          </a:p>
          <a:p>
            <a:pPr marL="457200" indent="-457200" algn="just">
              <a:lnSpc>
                <a:spcPct val="100000"/>
              </a:lnSpc>
              <a:buNone/>
            </a:pPr>
            <a:r>
              <a:rPr lang="en-US" altLang="ja-JP" sz="1700" dirty="0">
                <a:latin typeface="Century" panose="02040604050505020304" pitchFamily="18" charset="0"/>
              </a:rPr>
              <a:t>④ Because he doesn’t meet one requirement</a:t>
            </a:r>
          </a:p>
          <a:p>
            <a:pPr marL="457200" indent="-457200" algn="just">
              <a:lnSpc>
                <a:spcPct val="100000"/>
              </a:lnSpc>
              <a:buNone/>
            </a:pPr>
            <a:r>
              <a:rPr lang="ja-JP" altLang="en-US" sz="1700" dirty="0">
                <a:latin typeface="Century" panose="02040604050505020304" pitchFamily="18" charset="0"/>
              </a:rPr>
              <a:t>問</a:t>
            </a:r>
            <a:r>
              <a:rPr lang="en-US" altLang="ja-JP" sz="1700" dirty="0">
                <a:latin typeface="Century" panose="02040604050505020304" pitchFamily="18" charset="0"/>
              </a:rPr>
              <a:t>18 What did the man imply about the dog walker job?</a:t>
            </a:r>
          </a:p>
          <a:p>
            <a:pPr marL="457200" indent="-457200" algn="just">
              <a:lnSpc>
                <a:spcPct val="100000"/>
              </a:lnSpc>
              <a:buNone/>
            </a:pPr>
            <a:r>
              <a:rPr lang="en-US" altLang="ja-JP" sz="1700" dirty="0">
                <a:latin typeface="Century" panose="02040604050505020304" pitchFamily="18" charset="0"/>
              </a:rPr>
              <a:t>① He can’t fit it into his schedule.</a:t>
            </a:r>
          </a:p>
          <a:p>
            <a:pPr marL="457200" indent="-457200" algn="just">
              <a:lnSpc>
                <a:spcPct val="100000"/>
              </a:lnSpc>
              <a:buNone/>
            </a:pPr>
            <a:r>
              <a:rPr lang="en-US" altLang="ja-JP" sz="1700" dirty="0">
                <a:latin typeface="Century" panose="02040604050505020304" pitchFamily="18" charset="0"/>
              </a:rPr>
              <a:t>② He is unfamiliar with such a job.</a:t>
            </a:r>
          </a:p>
          <a:p>
            <a:pPr marL="457200" indent="-457200" algn="just">
              <a:lnSpc>
                <a:spcPct val="100000"/>
              </a:lnSpc>
              <a:buNone/>
            </a:pPr>
            <a:r>
              <a:rPr lang="en-US" altLang="ja-JP" sz="1700" dirty="0">
                <a:latin typeface="Century" panose="02040604050505020304" pitchFamily="18" charset="0"/>
              </a:rPr>
              <a:t>③ He pays people for walking his dog.</a:t>
            </a:r>
          </a:p>
          <a:p>
            <a:pPr marL="457200" indent="-457200" algn="just">
              <a:lnSpc>
                <a:spcPct val="100000"/>
              </a:lnSpc>
              <a:buNone/>
            </a:pPr>
            <a:r>
              <a:rPr lang="en-US" altLang="ja-JP" sz="1700" dirty="0">
                <a:latin typeface="Century" panose="02040604050505020304" pitchFamily="18" charset="0"/>
              </a:rPr>
              <a:t>④ He really wants the job. </a:t>
            </a:r>
          </a:p>
          <a:p>
            <a:pPr marL="457200" indent="-457200" algn="just">
              <a:lnSpc>
                <a:spcPct val="100000"/>
              </a:lnSpc>
              <a:buNone/>
            </a:pPr>
            <a:r>
              <a:rPr lang="ja-JP" altLang="en-US" sz="1700" dirty="0">
                <a:latin typeface="Century" panose="02040604050505020304" pitchFamily="18" charset="0"/>
              </a:rPr>
              <a:t>問</a:t>
            </a:r>
            <a:r>
              <a:rPr lang="en-US" altLang="ja-JP" sz="1700" dirty="0">
                <a:latin typeface="Century" panose="02040604050505020304" pitchFamily="18" charset="0"/>
              </a:rPr>
              <a:t>19 Which part-time job will the man apply for?</a:t>
            </a:r>
          </a:p>
          <a:p>
            <a:pPr marL="457200" indent="-457200" algn="just">
              <a:lnSpc>
                <a:spcPct val="100000"/>
              </a:lnSpc>
              <a:buNone/>
            </a:pPr>
            <a:r>
              <a:rPr lang="en-US" altLang="ja-JP" sz="1700" dirty="0">
                <a:latin typeface="Century" panose="02040604050505020304" pitchFamily="18" charset="0"/>
              </a:rPr>
              <a:t>① Bike messenger from Monday to Friday</a:t>
            </a:r>
          </a:p>
          <a:p>
            <a:pPr marL="457200" indent="-457200" algn="just">
              <a:lnSpc>
                <a:spcPct val="100000"/>
              </a:lnSpc>
              <a:buNone/>
            </a:pPr>
            <a:r>
              <a:rPr lang="en-US" altLang="ja-JP" sz="1700" dirty="0">
                <a:latin typeface="Century" panose="02040604050505020304" pitchFamily="18" charset="0"/>
              </a:rPr>
              <a:t>② Bike messenger on Saturday and Sunday</a:t>
            </a:r>
          </a:p>
          <a:p>
            <a:pPr marL="457200" indent="-457200" algn="just">
              <a:lnSpc>
                <a:spcPct val="100000"/>
              </a:lnSpc>
              <a:buNone/>
            </a:pPr>
            <a:r>
              <a:rPr lang="en-US" altLang="ja-JP" sz="1700" dirty="0">
                <a:latin typeface="Century" panose="02040604050505020304" pitchFamily="18" charset="0"/>
              </a:rPr>
              <a:t>③ Wait staff from Monday to Friday</a:t>
            </a:r>
          </a:p>
          <a:p>
            <a:pPr marL="457200" indent="-457200" algn="just">
              <a:lnSpc>
                <a:spcPct val="100000"/>
              </a:lnSpc>
              <a:buNone/>
            </a:pPr>
            <a:r>
              <a:rPr lang="en-US" altLang="ja-JP" sz="1700" dirty="0">
                <a:latin typeface="Century" panose="02040604050505020304" pitchFamily="18" charset="0"/>
              </a:rPr>
              <a:t>④ Wait staff on Saturday and Sunday</a:t>
            </a:r>
          </a:p>
        </p:txBody>
      </p:sp>
      <p:pic>
        <p:nvPicPr>
          <p:cNvPr id="2" name="図 1">
            <a:extLst>
              <a:ext uri="{FF2B5EF4-FFF2-40B4-BE49-F238E27FC236}">
                <a16:creationId xmlns:a16="http://schemas.microsoft.com/office/drawing/2014/main" id="{A6A6B5AC-DFD5-4E50-A5D9-A5592FDEA128}"/>
              </a:ext>
            </a:extLst>
          </p:cNvPr>
          <p:cNvPicPr>
            <a:picLocks noChangeAspect="1"/>
          </p:cNvPicPr>
          <p:nvPr/>
        </p:nvPicPr>
        <p:blipFill>
          <a:blip r:embed="rId4"/>
          <a:stretch>
            <a:fillRect/>
          </a:stretch>
        </p:blipFill>
        <p:spPr>
          <a:xfrm>
            <a:off x="271849" y="969192"/>
            <a:ext cx="5217414" cy="5629315"/>
          </a:xfrm>
          <a:prstGeom prst="rect">
            <a:avLst/>
          </a:prstGeom>
        </p:spPr>
      </p:pic>
      <p:pic>
        <p:nvPicPr>
          <p:cNvPr id="4" name="2020A17-19">
            <a:hlinkClick r:id="" action="ppaction://media"/>
            <a:extLst>
              <a:ext uri="{FF2B5EF4-FFF2-40B4-BE49-F238E27FC236}">
                <a16:creationId xmlns:a16="http://schemas.microsoft.com/office/drawing/2014/main" id="{EC3B1B2E-3F44-4261-9CEA-2226797BC6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7599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2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a:noAutofit/>
          </a:bodyPr>
          <a:lstStyle/>
          <a:p>
            <a:pPr marL="457200" indent="-457200">
              <a:lnSpc>
                <a:spcPct val="100000"/>
              </a:lnSpc>
              <a:buNone/>
            </a:pPr>
            <a:r>
              <a:rPr lang="ja-JP" altLang="en-US" sz="2300" dirty="0">
                <a:latin typeface="Century" panose="02040604050505020304" pitchFamily="18" charset="0"/>
              </a:rPr>
              <a:t>問</a:t>
            </a:r>
            <a:r>
              <a:rPr lang="en-US" altLang="ja-JP" sz="2300" dirty="0">
                <a:latin typeface="Century" panose="02040604050505020304" pitchFamily="18" charset="0"/>
              </a:rPr>
              <a:t>17 </a:t>
            </a:r>
            <a:r>
              <a:rPr lang="ja-JP" altLang="en-US" sz="2300" dirty="0">
                <a:latin typeface="Century" panose="02040604050505020304" pitchFamily="18" charset="0"/>
              </a:rPr>
              <a:t>正解 ④　問</a:t>
            </a:r>
            <a:r>
              <a:rPr lang="en-US" altLang="ja-JP" sz="2300" dirty="0">
                <a:latin typeface="Century" panose="02040604050505020304" pitchFamily="18" charset="0"/>
              </a:rPr>
              <a:t>18 </a:t>
            </a:r>
            <a:r>
              <a:rPr lang="ja-JP" altLang="en-US" sz="2300" dirty="0">
                <a:latin typeface="Century" panose="02040604050505020304" pitchFamily="18" charset="0"/>
              </a:rPr>
              <a:t>正解 ②　問</a:t>
            </a:r>
            <a:r>
              <a:rPr lang="en-US" altLang="ja-JP" sz="2300" dirty="0">
                <a:latin typeface="Century" panose="02040604050505020304" pitchFamily="18" charset="0"/>
              </a:rPr>
              <a:t>19 </a:t>
            </a:r>
            <a:r>
              <a:rPr lang="ja-JP" altLang="en-US" sz="2300" dirty="0">
                <a:latin typeface="Century" panose="02040604050505020304" pitchFamily="18" charset="0"/>
              </a:rPr>
              <a:t>正解 ①</a:t>
            </a:r>
            <a:endParaRPr lang="en-US" altLang="ja-JP" sz="2300" dirty="0">
              <a:latin typeface="Century" panose="02040604050505020304" pitchFamily="18" charset="0"/>
            </a:endParaRPr>
          </a:p>
          <a:p>
            <a:pPr marL="457200" indent="-457200">
              <a:lnSpc>
                <a:spcPct val="100000"/>
              </a:lnSpc>
              <a:buNone/>
            </a:pPr>
            <a:r>
              <a:rPr lang="en-US" altLang="ja-JP" sz="2300" dirty="0">
                <a:latin typeface="Century" panose="02040604050505020304" pitchFamily="18" charset="0"/>
              </a:rPr>
              <a:t>W: Hey, take a look at these ads for part-time jobs. You haven’t got one yet, have you?</a:t>
            </a:r>
          </a:p>
          <a:p>
            <a:pPr marL="457200" indent="-457200">
              <a:lnSpc>
                <a:spcPct val="100000"/>
              </a:lnSpc>
              <a:buNone/>
            </a:pPr>
            <a:r>
              <a:rPr lang="en-US" altLang="ja-JP" sz="2300" dirty="0">
                <a:latin typeface="Century" panose="02040604050505020304" pitchFamily="18" charset="0"/>
              </a:rPr>
              <a:t>M: No, not yet. Is there anything good?</a:t>
            </a:r>
          </a:p>
          <a:p>
            <a:pPr marL="457200" indent="-457200">
              <a:lnSpc>
                <a:spcPct val="100000"/>
              </a:lnSpc>
              <a:buNone/>
            </a:pPr>
            <a:r>
              <a:rPr lang="en-US" altLang="ja-JP" sz="2300" dirty="0">
                <a:latin typeface="Century" panose="02040604050505020304" pitchFamily="18" charset="0"/>
              </a:rPr>
              <a:t>W: They’re all interesting. How about delivering pizza?</a:t>
            </a:r>
          </a:p>
          <a:p>
            <a:pPr marL="457200" indent="-457200">
              <a:lnSpc>
                <a:spcPct val="100000"/>
              </a:lnSpc>
              <a:buNone/>
            </a:pPr>
            <a:r>
              <a:rPr lang="en-US" altLang="ja-JP" sz="2300" dirty="0">
                <a:latin typeface="Century" panose="02040604050505020304" pitchFamily="18" charset="0"/>
              </a:rPr>
              <a:t>M: I love pizza, but I don’t have a license.</a:t>
            </a:r>
          </a:p>
          <a:p>
            <a:pPr marL="457200" indent="-457200">
              <a:lnSpc>
                <a:spcPct val="100000"/>
              </a:lnSpc>
              <a:buNone/>
            </a:pPr>
            <a:r>
              <a:rPr lang="en-US" altLang="ja-JP" sz="2300" dirty="0">
                <a:latin typeface="Century" panose="02040604050505020304" pitchFamily="18" charset="0"/>
              </a:rPr>
              <a:t>W: Too bad. Then, how about this? Do you have any experience?</a:t>
            </a:r>
          </a:p>
          <a:p>
            <a:pPr marL="457200" indent="-457200">
              <a:lnSpc>
                <a:spcPct val="100000"/>
              </a:lnSpc>
              <a:buNone/>
            </a:pPr>
            <a:r>
              <a:rPr lang="en-US" altLang="ja-JP" sz="2300" dirty="0">
                <a:latin typeface="Century" panose="02040604050505020304" pitchFamily="18" charset="0"/>
              </a:rPr>
              <a:t>M:Hmm, that’s nice and I have served at a café before –</a:t>
            </a:r>
          </a:p>
          <a:p>
            <a:pPr marL="457200" indent="-457200">
              <a:lnSpc>
                <a:spcPct val="100000"/>
              </a:lnSpc>
              <a:buNone/>
            </a:pPr>
            <a:r>
              <a:rPr lang="en-US" altLang="ja-JP" sz="2300" dirty="0">
                <a:latin typeface="Century" panose="02040604050505020304" pitchFamily="18" charset="0"/>
              </a:rPr>
              <a:t>W: So that’s a possibility …. What about the other ones?</a:t>
            </a:r>
          </a:p>
          <a:p>
            <a:pPr marL="457200" indent="-457200">
              <a:lnSpc>
                <a:spcPct val="100000"/>
              </a:lnSpc>
              <a:buNone/>
            </a:pPr>
            <a:r>
              <a:rPr lang="en-US" altLang="ja-JP" sz="2300" dirty="0">
                <a:latin typeface="Century" panose="02040604050505020304" pitchFamily="18" charset="0"/>
              </a:rPr>
              <a:t>M: Well, I have a bike …. Ah, dog walker …. What is that?</a:t>
            </a:r>
          </a:p>
          <a:p>
            <a:pPr marL="457200" indent="-457200">
              <a:lnSpc>
                <a:spcPct val="100000"/>
              </a:lnSpc>
              <a:buNone/>
            </a:pPr>
            <a:r>
              <a:rPr lang="en-US" altLang="ja-JP" sz="2300" dirty="0">
                <a:latin typeface="Century" panose="02040604050505020304" pitchFamily="18" charset="0"/>
              </a:rPr>
              <a:t>W: Just what it says—you take someone’s dog for a walk.</a:t>
            </a:r>
          </a:p>
          <a:p>
            <a:pPr marL="457200" indent="-457200">
              <a:lnSpc>
                <a:spcPct val="100000"/>
              </a:lnSpc>
              <a:buNone/>
            </a:pPr>
            <a:r>
              <a:rPr lang="en-US" altLang="ja-JP" sz="2300" dirty="0">
                <a:latin typeface="Century" panose="02040604050505020304" pitchFamily="18" charset="0"/>
              </a:rPr>
              <a:t>M: They pay people for that? Well, my family has only had cats, so –</a:t>
            </a:r>
          </a:p>
          <a:p>
            <a:pPr marL="457200" indent="-457200">
              <a:lnSpc>
                <a:spcPct val="100000"/>
              </a:lnSpc>
              <a:buNone/>
            </a:pPr>
            <a:r>
              <a:rPr lang="en-US" altLang="ja-JP" sz="2300" dirty="0">
                <a:latin typeface="Century" panose="02040604050505020304" pitchFamily="18" charset="0"/>
              </a:rPr>
              <a:t>W: Tough luck. Still it looks like there are two jobs suited for you. What about your schedule?</a:t>
            </a:r>
          </a:p>
          <a:p>
            <a:pPr marL="457200" indent="-457200">
              <a:lnSpc>
                <a:spcPct val="100000"/>
              </a:lnSpc>
              <a:buNone/>
            </a:pPr>
            <a:r>
              <a:rPr lang="en-US" altLang="ja-JP" sz="2300" dirty="0">
                <a:latin typeface="Century" panose="02040604050505020304" pitchFamily="18" charset="0"/>
              </a:rPr>
              <a:t>M: Well, I have soccer practice every weekday afternoon and on Saturday mornings.</a:t>
            </a:r>
          </a:p>
          <a:p>
            <a:pPr marL="457200" indent="-457200">
              <a:lnSpc>
                <a:spcPct val="100000"/>
              </a:lnSpc>
              <a:buNone/>
            </a:pPr>
            <a:r>
              <a:rPr lang="en-US" altLang="ja-JP" sz="2300" dirty="0">
                <a:latin typeface="Century" panose="02040604050505020304" pitchFamily="18" charset="0"/>
              </a:rPr>
              <a:t>W: Ah, so I guess that narrows your choices ….</a:t>
            </a:r>
          </a:p>
        </p:txBody>
      </p:sp>
      <p:pic>
        <p:nvPicPr>
          <p:cNvPr id="2" name="2020A17-19">
            <a:hlinkClick r:id="" action="ppaction://media"/>
            <a:extLst>
              <a:ext uri="{FF2B5EF4-FFF2-40B4-BE49-F238E27FC236}">
                <a16:creationId xmlns:a16="http://schemas.microsoft.com/office/drawing/2014/main" id="{0B58CEE9-3956-4A6F-893D-A5CAD9202D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4670" y="5988907"/>
            <a:ext cx="609600" cy="609600"/>
          </a:xfrm>
          <a:prstGeom prst="rect">
            <a:avLst/>
          </a:prstGeom>
        </p:spPr>
      </p:pic>
    </p:spTree>
    <p:extLst>
      <p:ext uri="{BB962C8B-B14F-4D97-AF65-F5344CB8AC3E}">
        <p14:creationId xmlns:p14="http://schemas.microsoft.com/office/powerpoint/2010/main" val="201837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2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gn="just">
              <a:lnSpc>
                <a:spcPct val="150000"/>
              </a:lnSpc>
              <a:buNone/>
            </a:pPr>
            <a:r>
              <a:rPr lang="ja-JP" altLang="en-US" sz="4000" dirty="0"/>
              <a:t>問</a:t>
            </a:r>
            <a:r>
              <a:rPr lang="en-US" altLang="ja-JP" sz="4000" dirty="0"/>
              <a:t>1 </a:t>
            </a:r>
            <a:r>
              <a:rPr lang="ja-JP" altLang="en-US" sz="4000" dirty="0"/>
              <a:t>正解 ①</a:t>
            </a:r>
            <a:endParaRPr lang="en-US" altLang="ja-JP" sz="4000" dirty="0"/>
          </a:p>
          <a:p>
            <a:pPr marL="0" indent="0" algn="just">
              <a:lnSpc>
                <a:spcPct val="150000"/>
              </a:lnSpc>
              <a:buNone/>
            </a:pPr>
            <a:r>
              <a:rPr lang="en-US" altLang="ja-JP" sz="4000" dirty="0">
                <a:latin typeface="Century" panose="02040604050505020304" pitchFamily="18" charset="0"/>
              </a:rPr>
              <a:t>W: Look! What a cute panda!</a:t>
            </a:r>
          </a:p>
          <a:p>
            <a:pPr marL="0" indent="0" algn="just">
              <a:lnSpc>
                <a:spcPct val="150000"/>
              </a:lnSpc>
              <a:buNone/>
            </a:pPr>
            <a:r>
              <a:rPr lang="en-US" altLang="ja-JP" sz="4000" dirty="0">
                <a:latin typeface="Century" panose="02040604050505020304" pitchFamily="18" charset="0"/>
              </a:rPr>
              <a:t>M: Which one?</a:t>
            </a:r>
          </a:p>
          <a:p>
            <a:pPr marL="0" indent="0" algn="just">
              <a:lnSpc>
                <a:spcPct val="150000"/>
              </a:lnSpc>
              <a:buNone/>
            </a:pPr>
            <a:r>
              <a:rPr lang="en-US" altLang="ja-JP" sz="4000" dirty="0">
                <a:latin typeface="Century" panose="02040604050505020304" pitchFamily="18" charset="0"/>
              </a:rPr>
              <a:t>W: He’s lying on his stomach like he’s sleeping.</a:t>
            </a:r>
          </a:p>
          <a:p>
            <a:pPr marL="457200" indent="-457200" algn="just">
              <a:lnSpc>
                <a:spcPct val="150000"/>
              </a:lnSpc>
              <a:buNone/>
            </a:pPr>
            <a:r>
              <a:rPr lang="en-US" altLang="ja-JP" sz="4000" dirty="0">
                <a:latin typeface="Century" panose="02040604050505020304" pitchFamily="18" charset="0"/>
              </a:rPr>
              <a:t>M: Oh, I see him! He’s kind of hidden behind the rocks.</a:t>
            </a:r>
          </a:p>
          <a:p>
            <a:pPr marL="0" indent="0" algn="just">
              <a:lnSpc>
                <a:spcPct val="150000"/>
              </a:lnSpc>
              <a:buNone/>
            </a:pPr>
            <a:endParaRPr kumimoji="1" lang="ja-JP" altLang="en-US" sz="8000" dirty="0"/>
          </a:p>
        </p:txBody>
      </p:sp>
      <p:pic>
        <p:nvPicPr>
          <p:cNvPr id="2" name="2020A01">
            <a:hlinkClick r:id="" action="ppaction://media"/>
            <a:extLst>
              <a:ext uri="{FF2B5EF4-FFF2-40B4-BE49-F238E27FC236}">
                <a16:creationId xmlns:a16="http://schemas.microsoft.com/office/drawing/2014/main" id="{BC37FBD9-8DC0-417B-9E11-9A1DE6EBB5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2909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193325"/>
            <a:ext cx="11627708" cy="2471350"/>
          </a:xfrm>
        </p:spPr>
        <p:txBody>
          <a:bodyPr numCol="1">
            <a:noAutofit/>
          </a:bodyPr>
          <a:lstStyle/>
          <a:p>
            <a:pPr marL="0" indent="0" algn="just">
              <a:lnSpc>
                <a:spcPct val="100000"/>
              </a:lnSpc>
              <a:buNone/>
            </a:pPr>
            <a:r>
              <a:rPr lang="ja-JP" altLang="en-US" sz="4000" dirty="0">
                <a:latin typeface="Century" panose="02040604050505020304" pitchFamily="18" charset="0"/>
              </a:rPr>
              <a:t>第</a:t>
            </a:r>
            <a:r>
              <a:rPr lang="en-US" altLang="ja-JP" sz="4000" dirty="0">
                <a:latin typeface="Century" panose="02040604050505020304" pitchFamily="18" charset="0"/>
              </a:rPr>
              <a:t>4</a:t>
            </a:r>
            <a:r>
              <a:rPr lang="ja-JP" altLang="en-US" sz="4000" dirty="0">
                <a:latin typeface="Century" panose="02040604050505020304" pitchFamily="18" charset="0"/>
              </a:rPr>
              <a:t>問</a:t>
            </a:r>
            <a:r>
              <a:rPr lang="en-US" altLang="ja-JP" sz="4000" dirty="0">
                <a:latin typeface="Century" panose="02040604050505020304" pitchFamily="18" charset="0"/>
              </a:rPr>
              <a:t>A</a:t>
            </a:r>
            <a:r>
              <a:rPr lang="ja-JP" altLang="en-US" sz="4000" dirty="0">
                <a:latin typeface="Century" panose="02040604050505020304" pitchFamily="18" charset="0"/>
              </a:rPr>
              <a:t>は問</a:t>
            </a:r>
            <a:r>
              <a:rPr lang="en-US" altLang="ja-JP" sz="4000" dirty="0">
                <a:latin typeface="Century" panose="02040604050505020304" pitchFamily="18" charset="0"/>
              </a:rPr>
              <a:t>20</a:t>
            </a:r>
            <a:r>
              <a:rPr lang="ja-JP" altLang="en-US" sz="4000" dirty="0">
                <a:latin typeface="Century" panose="02040604050505020304" pitchFamily="18" charset="0"/>
              </a:rPr>
              <a:t>から問</a:t>
            </a:r>
            <a:r>
              <a:rPr lang="en-US" altLang="ja-JP" sz="4000" dirty="0">
                <a:latin typeface="Century" panose="02040604050505020304" pitchFamily="18" charset="0"/>
              </a:rPr>
              <a:t>22</a:t>
            </a:r>
            <a:r>
              <a:rPr lang="ja-JP" altLang="en-US" sz="4000" dirty="0" err="1">
                <a:latin typeface="Century" panose="02040604050505020304" pitchFamily="18" charset="0"/>
              </a:rPr>
              <a:t>までの</a:t>
            </a:r>
            <a:r>
              <a:rPr lang="en-US" altLang="ja-JP" sz="4000" dirty="0">
                <a:latin typeface="Century" panose="02040604050505020304" pitchFamily="18" charset="0"/>
              </a:rPr>
              <a:t>3</a:t>
            </a:r>
            <a:r>
              <a:rPr lang="ja-JP" altLang="en-US" sz="4000" dirty="0">
                <a:latin typeface="Century" panose="02040604050505020304" pitchFamily="18" charset="0"/>
              </a:rPr>
              <a:t>問です。長めの英文を一つ聞き</a:t>
            </a:r>
            <a:r>
              <a:rPr lang="en-US" altLang="ja-JP" sz="4000" dirty="0">
                <a:latin typeface="Century" panose="02040604050505020304" pitchFamily="18" charset="0"/>
              </a:rPr>
              <a:t>,</a:t>
            </a:r>
            <a:r>
              <a:rPr lang="ja-JP" altLang="en-US" sz="4000" dirty="0">
                <a:latin typeface="Century" panose="02040604050505020304" pitchFamily="18" charset="0"/>
              </a:rPr>
              <a:t>問</a:t>
            </a:r>
            <a:r>
              <a:rPr lang="en-US" altLang="ja-JP" sz="4000" dirty="0">
                <a:latin typeface="Century" panose="02040604050505020304" pitchFamily="18" charset="0"/>
              </a:rPr>
              <a:t>20</a:t>
            </a:r>
            <a:r>
              <a:rPr lang="ja-JP" altLang="en-US" sz="4000" dirty="0">
                <a:latin typeface="Century" panose="02040604050505020304" pitchFamily="18" charset="0"/>
              </a:rPr>
              <a:t>から問</a:t>
            </a:r>
            <a:r>
              <a:rPr lang="en-US" altLang="ja-JP" sz="4000" dirty="0">
                <a:latin typeface="Century" panose="02040604050505020304" pitchFamily="18" charset="0"/>
              </a:rPr>
              <a:t>22</a:t>
            </a:r>
            <a:r>
              <a:rPr lang="ja-JP" altLang="en-US" sz="4000" dirty="0">
                <a:latin typeface="Century" panose="02040604050505020304" pitchFamily="18" charset="0"/>
              </a:rPr>
              <a:t>の答えとして最も適切なものを</a:t>
            </a:r>
            <a:r>
              <a:rPr lang="en-US" altLang="ja-JP" sz="4000" dirty="0">
                <a:latin typeface="Century" panose="02040604050505020304" pitchFamily="18" charset="0"/>
              </a:rPr>
              <a:t>,</a:t>
            </a:r>
            <a:r>
              <a:rPr lang="ja-JP" altLang="en-US" sz="4000" dirty="0">
                <a:latin typeface="Century" panose="02040604050505020304" pitchFamily="18" charset="0"/>
              </a:rPr>
              <a:t>四つの選択肢</a:t>
            </a:r>
            <a:r>
              <a:rPr lang="en-US" altLang="ja-JP" sz="4000" dirty="0">
                <a:latin typeface="Century" panose="02040604050505020304" pitchFamily="18" charset="0"/>
              </a:rPr>
              <a:t>(①~④)</a:t>
            </a:r>
            <a:r>
              <a:rPr lang="ja-JP" altLang="en-US" sz="4000" dirty="0">
                <a:latin typeface="Century" panose="02040604050505020304" pitchFamily="18" charset="0"/>
              </a:rPr>
              <a:t>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649010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a:normAutofit fontScale="92500" lnSpcReduction="10000"/>
          </a:bodyPr>
          <a:lstStyle/>
          <a:p>
            <a:pPr marL="457200" indent="-457200">
              <a:lnSpc>
                <a:spcPct val="120000"/>
              </a:lnSpc>
              <a:buNone/>
            </a:pPr>
            <a:r>
              <a:rPr lang="ja-JP" altLang="en-US" dirty="0">
                <a:latin typeface="Century" panose="02040604050505020304" pitchFamily="18" charset="0"/>
              </a:rPr>
              <a:t>問</a:t>
            </a:r>
            <a:r>
              <a:rPr lang="en-US" altLang="ja-JP" dirty="0">
                <a:latin typeface="Century" panose="02040604050505020304" pitchFamily="18" charset="0"/>
              </a:rPr>
              <a:t>20 What did the speaker notice about buses in Nepal?</a:t>
            </a:r>
          </a:p>
          <a:p>
            <a:pPr marL="457200" indent="-457200">
              <a:lnSpc>
                <a:spcPct val="120000"/>
              </a:lnSpc>
              <a:buNone/>
            </a:pPr>
            <a:r>
              <a:rPr lang="en-US" altLang="ja-JP" dirty="0">
                <a:latin typeface="Century" panose="02040604050505020304" pitchFamily="18" charset="0"/>
              </a:rPr>
              <a:t>① They came very often.</a:t>
            </a:r>
          </a:p>
          <a:p>
            <a:pPr marL="457200" indent="-457200">
              <a:lnSpc>
                <a:spcPct val="120000"/>
              </a:lnSpc>
              <a:buNone/>
            </a:pPr>
            <a:r>
              <a:rPr lang="en-US" altLang="ja-JP" dirty="0">
                <a:latin typeface="Century" panose="02040604050505020304" pitchFamily="18" charset="0"/>
              </a:rPr>
              <a:t>② They followed a timetable.</a:t>
            </a:r>
          </a:p>
          <a:p>
            <a:pPr marL="457200" indent="-457200">
              <a:lnSpc>
                <a:spcPct val="120000"/>
              </a:lnSpc>
              <a:buNone/>
            </a:pPr>
            <a:r>
              <a:rPr lang="en-US" altLang="ja-JP" dirty="0">
                <a:latin typeface="Century" panose="02040604050505020304" pitchFamily="18" charset="0"/>
              </a:rPr>
              <a:t>③ They left when they became full.</a:t>
            </a:r>
          </a:p>
          <a:p>
            <a:pPr marL="457200" indent="-457200">
              <a:lnSpc>
                <a:spcPct val="120000"/>
              </a:lnSpc>
              <a:buNone/>
            </a:pPr>
            <a:r>
              <a:rPr lang="en-US" altLang="ja-JP" dirty="0">
                <a:latin typeface="Century" panose="02040604050505020304" pitchFamily="18" charset="0"/>
              </a:rPr>
              <a:t>④ They served tea to passengers.</a:t>
            </a:r>
          </a:p>
          <a:p>
            <a:pPr marL="457200" indent="-457200">
              <a:lnSpc>
                <a:spcPct val="120000"/>
              </a:lnSpc>
              <a:buNone/>
            </a:pPr>
            <a:r>
              <a:rPr lang="ja-JP" altLang="en-US" dirty="0">
                <a:latin typeface="Century" panose="02040604050505020304" pitchFamily="18" charset="0"/>
              </a:rPr>
              <a:t>問</a:t>
            </a:r>
            <a:r>
              <a:rPr lang="en-US" altLang="ja-JP" dirty="0">
                <a:latin typeface="Century" panose="02040604050505020304" pitchFamily="18" charset="0"/>
              </a:rPr>
              <a:t>21 Why did the speaker’s classes often start late in Nepal?</a:t>
            </a:r>
          </a:p>
          <a:p>
            <a:pPr marL="457200" indent="-457200">
              <a:lnSpc>
                <a:spcPct val="120000"/>
              </a:lnSpc>
              <a:buNone/>
            </a:pPr>
            <a:r>
              <a:rPr lang="en-US" altLang="ja-JP" dirty="0">
                <a:latin typeface="Century" panose="02040604050505020304" pitchFamily="18" charset="0"/>
              </a:rPr>
              <a:t>① She was having tea with the principal.</a:t>
            </a:r>
          </a:p>
          <a:p>
            <a:pPr marL="457200" indent="-457200">
              <a:lnSpc>
                <a:spcPct val="120000"/>
              </a:lnSpc>
              <a:buNone/>
            </a:pPr>
            <a:r>
              <a:rPr lang="en-US" altLang="ja-JP" dirty="0">
                <a:latin typeface="Century" panose="02040604050505020304" pitchFamily="18" charset="0"/>
              </a:rPr>
              <a:t>② She was preparing for class.</a:t>
            </a:r>
          </a:p>
          <a:p>
            <a:pPr marL="457200" indent="-457200">
              <a:lnSpc>
                <a:spcPct val="120000"/>
              </a:lnSpc>
              <a:buNone/>
            </a:pPr>
            <a:r>
              <a:rPr lang="en-US" altLang="ja-JP" dirty="0">
                <a:latin typeface="Century" panose="02040604050505020304" pitchFamily="18" charset="0"/>
              </a:rPr>
              <a:t>③ The students were chatting.</a:t>
            </a:r>
          </a:p>
          <a:p>
            <a:pPr marL="457200" indent="-457200">
              <a:lnSpc>
                <a:spcPct val="120000"/>
              </a:lnSpc>
              <a:buNone/>
            </a:pPr>
            <a:r>
              <a:rPr lang="en-US" altLang="ja-JP" dirty="0">
                <a:latin typeface="Century" panose="02040604050505020304" pitchFamily="18" charset="0"/>
              </a:rPr>
              <a:t>④ The students were having tea.</a:t>
            </a:r>
          </a:p>
          <a:p>
            <a:pPr marL="457200" indent="-457200">
              <a:lnSpc>
                <a:spcPct val="120000"/>
              </a:lnSpc>
              <a:buNone/>
            </a:pPr>
            <a:r>
              <a:rPr lang="ja-JP" altLang="en-US" dirty="0">
                <a:latin typeface="Century" panose="02040604050505020304" pitchFamily="18" charset="0"/>
              </a:rPr>
              <a:t>問</a:t>
            </a:r>
            <a:r>
              <a:rPr lang="en-US" altLang="ja-JP" dirty="0">
                <a:latin typeface="Century" panose="02040604050505020304" pitchFamily="18" charset="0"/>
              </a:rPr>
              <a:t>22 What did the speaker learn from her teaching experiences?</a:t>
            </a:r>
          </a:p>
          <a:p>
            <a:pPr marL="457200" indent="-457200">
              <a:lnSpc>
                <a:spcPct val="120000"/>
              </a:lnSpc>
              <a:buNone/>
            </a:pPr>
            <a:r>
              <a:rPr lang="en-US" altLang="ja-JP" dirty="0">
                <a:latin typeface="Century" panose="02040604050505020304" pitchFamily="18" charset="0"/>
              </a:rPr>
              <a:t>① Tea is as popular as coffee in Japan.</a:t>
            </a:r>
          </a:p>
          <a:p>
            <a:pPr marL="457200" indent="-457200">
              <a:lnSpc>
                <a:spcPct val="120000"/>
              </a:lnSpc>
              <a:buNone/>
            </a:pPr>
            <a:r>
              <a:rPr lang="en-US" altLang="ja-JP" dirty="0">
                <a:latin typeface="Century" panose="02040604050505020304" pitchFamily="18" charset="0"/>
              </a:rPr>
              <a:t>② Tea making is very different in Japan and Nepal.</a:t>
            </a:r>
          </a:p>
          <a:p>
            <a:pPr marL="457200" indent="-457200">
              <a:lnSpc>
                <a:spcPct val="120000"/>
              </a:lnSpc>
              <a:buNone/>
            </a:pPr>
            <a:r>
              <a:rPr lang="en-US" altLang="ja-JP" dirty="0">
                <a:latin typeface="Century" panose="02040604050505020304" pitchFamily="18" charset="0"/>
              </a:rPr>
              <a:t>③ Tea time helps develop relationships in Nepal.</a:t>
            </a:r>
          </a:p>
          <a:p>
            <a:pPr marL="457200" indent="-457200">
              <a:lnSpc>
                <a:spcPct val="120000"/>
              </a:lnSpc>
              <a:buNone/>
            </a:pPr>
            <a:r>
              <a:rPr lang="en-US" altLang="ja-JP" dirty="0">
                <a:latin typeface="Century" panose="02040604050505020304" pitchFamily="18" charset="0"/>
              </a:rPr>
              <a:t>④ Time is viewed similarly in Japan and Nepal.</a:t>
            </a:r>
          </a:p>
        </p:txBody>
      </p:sp>
      <p:pic>
        <p:nvPicPr>
          <p:cNvPr id="2" name="2020A20-22">
            <a:hlinkClick r:id="" action="ppaction://media"/>
            <a:extLst>
              <a:ext uri="{FF2B5EF4-FFF2-40B4-BE49-F238E27FC236}">
                <a16:creationId xmlns:a16="http://schemas.microsoft.com/office/drawing/2014/main" id="{DA15E67B-F0F5-44BA-902D-C8DE02FCC6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4662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7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360000">
            <a:normAutofit/>
          </a:bodyPr>
          <a:lstStyle/>
          <a:p>
            <a:pPr marL="457200" indent="-4572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20 </a:t>
            </a:r>
            <a:r>
              <a:rPr lang="ja-JP" altLang="en-US" sz="2400" dirty="0">
                <a:latin typeface="Century" panose="02040604050505020304" pitchFamily="18" charset="0"/>
              </a:rPr>
              <a:t>正解③ 問</a:t>
            </a:r>
            <a:r>
              <a:rPr lang="en-US" altLang="ja-JP" sz="2400" dirty="0">
                <a:latin typeface="Century" panose="02040604050505020304" pitchFamily="18" charset="0"/>
              </a:rPr>
              <a:t>21 </a:t>
            </a:r>
            <a:r>
              <a:rPr lang="ja-JP" altLang="en-US" sz="2400" dirty="0">
                <a:latin typeface="Century" panose="02040604050505020304" pitchFamily="18" charset="0"/>
              </a:rPr>
              <a:t>正解① 問</a:t>
            </a:r>
            <a:r>
              <a:rPr lang="en-US" altLang="ja-JP" sz="2400" dirty="0">
                <a:latin typeface="Century" panose="02040604050505020304" pitchFamily="18" charset="0"/>
              </a:rPr>
              <a:t>22 </a:t>
            </a:r>
            <a:r>
              <a:rPr lang="ja-JP" altLang="en-US" sz="2400" dirty="0">
                <a:latin typeface="Century" panose="02040604050505020304" pitchFamily="18" charset="0"/>
              </a:rPr>
              <a:t>正解③</a:t>
            </a:r>
          </a:p>
          <a:p>
            <a:pPr marL="0" indent="0" algn="just">
              <a:lnSpc>
                <a:spcPct val="100000"/>
              </a:lnSpc>
              <a:buNone/>
            </a:pPr>
            <a:r>
              <a:rPr lang="en-US" altLang="ja-JP" sz="2400" dirty="0">
                <a:latin typeface="Century" panose="02040604050505020304" pitchFamily="18" charset="0"/>
              </a:rPr>
              <a:t>The way cultures relate to tea and time is interesting. As an American teacher with experience in both Japan and Nepal, I have noticed similarities and differences concerning tea and time. Both countries have a tea culture. Tea is a part of most meals and a popular drink enjoyed throughout the day. It is also often served at meetings. On the other hand, their views of time are quite different. For example, in Japan, trains and buses generally arrive and leave on time, and run according to schedule. I thought this happened everywhere. Working in Nepal, however, showed me that concepts of time could be quite different. Buses did not run on a schedule; they moved only when they were filled with passengers. As another example, I would arrive at school ready to teach but found myself first having tea with the principal. The lessons started late, but it seemed that the time schedule was not as important as our morning tea and chat. In Japan, I think we would have kept to the schedule and had tea after class. But working in Nepal taught me the value of building the bonds of smooth, lasting relationships … over tea.</a:t>
            </a:r>
          </a:p>
        </p:txBody>
      </p:sp>
      <p:pic>
        <p:nvPicPr>
          <p:cNvPr id="2" name="2020A20-22">
            <a:hlinkClick r:id="" action="ppaction://media"/>
            <a:extLst>
              <a:ext uri="{FF2B5EF4-FFF2-40B4-BE49-F238E27FC236}">
                <a16:creationId xmlns:a16="http://schemas.microsoft.com/office/drawing/2014/main" id="{F3829ACE-EDE0-454A-A3A8-AD5C4AFB08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58015"/>
            <a:ext cx="609600" cy="609600"/>
          </a:xfrm>
          <a:prstGeom prst="rect">
            <a:avLst/>
          </a:prstGeom>
        </p:spPr>
      </p:pic>
    </p:spTree>
    <p:extLst>
      <p:ext uri="{BB962C8B-B14F-4D97-AF65-F5344CB8AC3E}">
        <p14:creationId xmlns:p14="http://schemas.microsoft.com/office/powerpoint/2010/main" val="150651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7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162432"/>
            <a:ext cx="11627708" cy="2533135"/>
          </a:xfrm>
        </p:spPr>
        <p:txBody>
          <a:bodyPr numCol="1">
            <a:normAutofit/>
          </a:bodyPr>
          <a:lstStyle/>
          <a:p>
            <a:pPr marL="0" indent="0" algn="just">
              <a:lnSpc>
                <a:spcPct val="100000"/>
              </a:lnSpc>
              <a:buNone/>
            </a:pPr>
            <a:r>
              <a:rPr lang="ja-JP" altLang="en-US" sz="4000" dirty="0">
                <a:latin typeface="Century" panose="02040604050505020304" pitchFamily="18" charset="0"/>
              </a:rPr>
              <a:t>第</a:t>
            </a:r>
            <a:r>
              <a:rPr lang="en-US" altLang="ja-JP" sz="4000" dirty="0">
                <a:latin typeface="Century" panose="02040604050505020304" pitchFamily="18" charset="0"/>
              </a:rPr>
              <a:t>4</a:t>
            </a:r>
            <a:r>
              <a:rPr lang="ja-JP" altLang="en-US" sz="4000" dirty="0">
                <a:latin typeface="Century" panose="02040604050505020304" pitchFamily="18" charset="0"/>
              </a:rPr>
              <a:t>問</a:t>
            </a:r>
            <a:r>
              <a:rPr lang="en-US" altLang="ja-JP" sz="4000" dirty="0">
                <a:latin typeface="Century" panose="02040604050505020304" pitchFamily="18" charset="0"/>
              </a:rPr>
              <a:t>B</a:t>
            </a:r>
            <a:r>
              <a:rPr lang="ja-JP" altLang="en-US" sz="4000" dirty="0">
                <a:latin typeface="Century" panose="02040604050505020304" pitchFamily="18" charset="0"/>
              </a:rPr>
              <a:t>は問</a:t>
            </a:r>
            <a:r>
              <a:rPr lang="en-US" altLang="ja-JP" sz="4000" dirty="0">
                <a:latin typeface="Century" panose="02040604050505020304" pitchFamily="18" charset="0"/>
              </a:rPr>
              <a:t>23</a:t>
            </a:r>
            <a:r>
              <a:rPr lang="ja-JP" altLang="en-US" sz="4000" dirty="0">
                <a:latin typeface="Century" panose="02040604050505020304" pitchFamily="18" charset="0"/>
              </a:rPr>
              <a:t>から問</a:t>
            </a:r>
            <a:r>
              <a:rPr lang="en-US" altLang="ja-JP" sz="4000" dirty="0">
                <a:latin typeface="Century" panose="02040604050505020304" pitchFamily="18" charset="0"/>
              </a:rPr>
              <a:t>25</a:t>
            </a:r>
            <a:r>
              <a:rPr lang="ja-JP" altLang="en-US" sz="4000" dirty="0" err="1">
                <a:latin typeface="Century" panose="02040604050505020304" pitchFamily="18" charset="0"/>
              </a:rPr>
              <a:t>までの</a:t>
            </a:r>
            <a:r>
              <a:rPr lang="en-US" altLang="ja-JP" sz="4000" dirty="0">
                <a:latin typeface="Century" panose="02040604050505020304" pitchFamily="18" charset="0"/>
              </a:rPr>
              <a:t>3</a:t>
            </a:r>
            <a:r>
              <a:rPr lang="ja-JP" altLang="en-US" sz="4000" dirty="0">
                <a:latin typeface="Century" panose="02040604050505020304" pitchFamily="18" charset="0"/>
              </a:rPr>
              <a:t>問です。長めの会話を一つ聞き</a:t>
            </a:r>
            <a:r>
              <a:rPr lang="en-US" altLang="ja-JP" sz="4000" dirty="0">
                <a:latin typeface="Century" panose="02040604050505020304" pitchFamily="18" charset="0"/>
              </a:rPr>
              <a:t>,</a:t>
            </a:r>
            <a:r>
              <a:rPr lang="ja-JP" altLang="en-US" sz="4000" dirty="0">
                <a:latin typeface="Century" panose="02040604050505020304" pitchFamily="18" charset="0"/>
              </a:rPr>
              <a:t>問</a:t>
            </a:r>
            <a:r>
              <a:rPr lang="en-US" altLang="ja-JP" sz="4000" dirty="0">
                <a:latin typeface="Century" panose="02040604050505020304" pitchFamily="18" charset="0"/>
              </a:rPr>
              <a:t>23</a:t>
            </a:r>
            <a:r>
              <a:rPr lang="ja-JP" altLang="en-US" sz="4000" dirty="0">
                <a:latin typeface="Century" panose="02040604050505020304" pitchFamily="18" charset="0"/>
              </a:rPr>
              <a:t>から問</a:t>
            </a:r>
            <a:r>
              <a:rPr lang="en-US" altLang="ja-JP" sz="4000" dirty="0">
                <a:latin typeface="Century" panose="02040604050505020304" pitchFamily="18" charset="0"/>
              </a:rPr>
              <a:t>25</a:t>
            </a:r>
            <a:r>
              <a:rPr lang="ja-JP" altLang="en-US" sz="4000" dirty="0">
                <a:latin typeface="Century" panose="02040604050505020304" pitchFamily="18" charset="0"/>
              </a:rPr>
              <a:t>の答えとして最も適切なものを</a:t>
            </a:r>
            <a:r>
              <a:rPr lang="en-US" altLang="ja-JP" sz="4000" dirty="0">
                <a:latin typeface="Century" panose="02040604050505020304" pitchFamily="18" charset="0"/>
              </a:rPr>
              <a:t>,</a:t>
            </a:r>
            <a:r>
              <a:rPr lang="ja-JP" altLang="en-US" sz="4000" dirty="0">
                <a:latin typeface="Century" panose="02040604050505020304" pitchFamily="18" charset="0"/>
              </a:rPr>
              <a:t>四つの選択肢</a:t>
            </a:r>
            <a:r>
              <a:rPr lang="en-US" altLang="ja-JP" sz="4000" dirty="0">
                <a:latin typeface="Century" panose="02040604050505020304" pitchFamily="18" charset="0"/>
              </a:rPr>
              <a:t>(①~④)</a:t>
            </a:r>
            <a:r>
              <a:rPr lang="ja-JP" altLang="en-US" sz="4000" dirty="0">
                <a:latin typeface="Century" panose="02040604050505020304" pitchFamily="18" charset="0"/>
              </a:rPr>
              <a:t>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3075245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409568"/>
            <a:ext cx="11627708" cy="2038864"/>
          </a:xfrm>
        </p:spPr>
        <p:txBody>
          <a:bodyPr numCol="1">
            <a:normAutofit lnSpcReduction="10000"/>
          </a:bodyPr>
          <a:lstStyle/>
          <a:p>
            <a:pPr marL="0" indent="0" algn="just">
              <a:lnSpc>
                <a:spcPct val="100000"/>
              </a:lnSpc>
              <a:buNone/>
            </a:pPr>
            <a:r>
              <a:rPr lang="ja-JP" altLang="en-US" sz="4000" u="sng" dirty="0">
                <a:latin typeface="Century" panose="02040604050505020304" pitchFamily="18" charset="0"/>
              </a:rPr>
              <a:t>会話の場面</a:t>
            </a:r>
          </a:p>
          <a:p>
            <a:pPr marL="0" indent="0" algn="just">
              <a:lnSpc>
                <a:spcPct val="100000"/>
              </a:lnSpc>
              <a:buNone/>
            </a:pPr>
            <a:r>
              <a:rPr lang="en-US" altLang="ja-JP" sz="4000" dirty="0">
                <a:latin typeface="Century" panose="02040604050505020304" pitchFamily="18" charset="0"/>
              </a:rPr>
              <a:t>David </a:t>
            </a:r>
            <a:r>
              <a:rPr lang="ja-JP" altLang="en-US" sz="4000" dirty="0">
                <a:latin typeface="Century" panose="02040604050505020304" pitchFamily="18" charset="0"/>
              </a:rPr>
              <a:t>が</a:t>
            </a:r>
            <a:r>
              <a:rPr lang="en-US" altLang="ja-JP" sz="4000" dirty="0">
                <a:latin typeface="Century" panose="02040604050505020304" pitchFamily="18" charset="0"/>
              </a:rPr>
              <a:t>,</a:t>
            </a:r>
            <a:r>
              <a:rPr lang="ja-JP" altLang="en-US" sz="4000" dirty="0">
                <a:latin typeface="Century" panose="02040604050505020304" pitchFamily="18" charset="0"/>
              </a:rPr>
              <a:t>最近通い始めたギター教室について </a:t>
            </a:r>
            <a:r>
              <a:rPr lang="en-US" altLang="ja-JP" sz="4000" dirty="0">
                <a:latin typeface="Century" panose="02040604050505020304" pitchFamily="18" charset="0"/>
              </a:rPr>
              <a:t>Amy </a:t>
            </a:r>
            <a:r>
              <a:rPr lang="ja-JP" altLang="en-US" sz="4000" dirty="0">
                <a:latin typeface="Century" panose="02040604050505020304" pitchFamily="18" charset="0"/>
              </a:rPr>
              <a:t>と </a:t>
            </a:r>
            <a:r>
              <a:rPr lang="en-US" altLang="ja-JP" sz="4000" dirty="0">
                <a:latin typeface="Century" panose="02040604050505020304" pitchFamily="18" charset="0"/>
              </a:rPr>
              <a:t>Mark </a:t>
            </a:r>
            <a:r>
              <a:rPr lang="ja-JP" altLang="en-US" sz="4000" dirty="0">
                <a:latin typeface="Century" panose="02040604050505020304" pitchFamily="18" charset="0"/>
              </a:rPr>
              <a:t>に相談しています。</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3840304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180000">
            <a:noAutofit/>
          </a:bodyPr>
          <a:lstStyle/>
          <a:p>
            <a:pPr marL="457200" indent="-457200" algn="just">
              <a:lnSpc>
                <a:spcPct val="120000"/>
              </a:lnSpc>
              <a:buNone/>
            </a:pPr>
            <a:r>
              <a:rPr lang="ja-JP" altLang="en-US" sz="2600" dirty="0">
                <a:latin typeface="Century" panose="02040604050505020304" pitchFamily="18" charset="0"/>
              </a:rPr>
              <a:t>問</a:t>
            </a:r>
            <a:r>
              <a:rPr lang="en-US" altLang="ja-JP" sz="2600" dirty="0">
                <a:latin typeface="Century" panose="02040604050505020304" pitchFamily="18" charset="0"/>
              </a:rPr>
              <a:t>23 What is David’s main problem with his guitar lessons?</a:t>
            </a:r>
          </a:p>
          <a:p>
            <a:pPr marL="457200" indent="-457200" algn="just">
              <a:lnSpc>
                <a:spcPct val="120000"/>
              </a:lnSpc>
              <a:buNone/>
            </a:pPr>
            <a:r>
              <a:rPr lang="en-US" altLang="ja-JP" sz="2600" dirty="0">
                <a:latin typeface="Century" panose="02040604050505020304" pitchFamily="18" charset="0"/>
              </a:rPr>
              <a:t>① They are expensive.</a:t>
            </a:r>
          </a:p>
          <a:p>
            <a:pPr marL="457200" indent="-457200" algn="just">
              <a:lnSpc>
                <a:spcPct val="120000"/>
              </a:lnSpc>
              <a:buNone/>
            </a:pPr>
            <a:r>
              <a:rPr lang="en-US" altLang="ja-JP" sz="2600" dirty="0">
                <a:latin typeface="Century" panose="02040604050505020304" pitchFamily="18" charset="0"/>
              </a:rPr>
              <a:t>② They are not convenient.</a:t>
            </a:r>
          </a:p>
          <a:p>
            <a:pPr marL="457200" indent="-457200" algn="just">
              <a:lnSpc>
                <a:spcPct val="120000"/>
              </a:lnSpc>
              <a:buNone/>
            </a:pPr>
            <a:r>
              <a:rPr lang="en-US" altLang="ja-JP" sz="2600" dirty="0">
                <a:latin typeface="Century" panose="02040604050505020304" pitchFamily="18" charset="0"/>
              </a:rPr>
              <a:t>③ They are not very strict.</a:t>
            </a:r>
          </a:p>
          <a:p>
            <a:pPr marL="457200" indent="-457200" algn="just">
              <a:lnSpc>
                <a:spcPct val="120000"/>
              </a:lnSpc>
              <a:buNone/>
            </a:pPr>
            <a:r>
              <a:rPr lang="en-US" altLang="ja-JP" sz="2600" dirty="0">
                <a:latin typeface="Century" panose="02040604050505020304" pitchFamily="18" charset="0"/>
              </a:rPr>
              <a:t>④ They are uninteresting.</a:t>
            </a:r>
          </a:p>
          <a:p>
            <a:pPr marL="457200" indent="-457200" algn="just">
              <a:lnSpc>
                <a:spcPct val="120000"/>
              </a:lnSpc>
              <a:buNone/>
            </a:pPr>
            <a:r>
              <a:rPr lang="ja-JP" altLang="en-US" sz="2600" dirty="0">
                <a:latin typeface="Century" panose="02040604050505020304" pitchFamily="18" charset="0"/>
              </a:rPr>
              <a:t>問</a:t>
            </a:r>
            <a:r>
              <a:rPr lang="en-US" altLang="ja-JP" sz="2600" dirty="0">
                <a:latin typeface="Century" panose="02040604050505020304" pitchFamily="18" charset="0"/>
              </a:rPr>
              <a:t>24 Why does Amy think David should work with a teacher?</a:t>
            </a:r>
          </a:p>
          <a:p>
            <a:pPr marL="457200" indent="-457200" algn="just">
              <a:lnSpc>
                <a:spcPct val="120000"/>
              </a:lnSpc>
              <a:buNone/>
            </a:pPr>
            <a:r>
              <a:rPr lang="en-US" altLang="ja-JP" sz="2600" dirty="0">
                <a:latin typeface="Century" panose="02040604050505020304" pitchFamily="18" charset="0"/>
              </a:rPr>
              <a:t>① To be able to join a band</a:t>
            </a:r>
          </a:p>
          <a:p>
            <a:pPr marL="457200" indent="-457200" algn="just">
              <a:lnSpc>
                <a:spcPct val="120000"/>
              </a:lnSpc>
              <a:buNone/>
            </a:pPr>
            <a:r>
              <a:rPr lang="en-US" altLang="ja-JP" sz="2600" dirty="0">
                <a:latin typeface="Century" panose="02040604050505020304" pitchFamily="18" charset="0"/>
              </a:rPr>
              <a:t>② To become a skillful player</a:t>
            </a:r>
          </a:p>
          <a:p>
            <a:pPr marL="457200" indent="-457200" algn="just">
              <a:lnSpc>
                <a:spcPct val="120000"/>
              </a:lnSpc>
              <a:buNone/>
            </a:pPr>
            <a:r>
              <a:rPr lang="en-US" altLang="ja-JP" sz="2600" dirty="0">
                <a:latin typeface="Century" panose="02040604050505020304" pitchFamily="18" charset="0"/>
              </a:rPr>
              <a:t>③ To become a teacher</a:t>
            </a:r>
          </a:p>
          <a:p>
            <a:pPr marL="457200" indent="-457200" algn="just">
              <a:lnSpc>
                <a:spcPct val="120000"/>
              </a:lnSpc>
              <a:buNone/>
            </a:pPr>
            <a:r>
              <a:rPr lang="en-US" altLang="ja-JP" sz="2600" dirty="0">
                <a:latin typeface="Century" panose="02040604050505020304" pitchFamily="18" charset="0"/>
              </a:rPr>
              <a:t>④ To learn many songs</a:t>
            </a:r>
          </a:p>
          <a:p>
            <a:pPr marL="457200" indent="-457200" algn="just">
              <a:lnSpc>
                <a:spcPct val="120000"/>
              </a:lnSpc>
              <a:buNone/>
            </a:pPr>
            <a:r>
              <a:rPr lang="ja-JP" altLang="en-US" sz="2600" dirty="0">
                <a:latin typeface="Century" panose="02040604050505020304" pitchFamily="18" charset="0"/>
              </a:rPr>
              <a:t>問</a:t>
            </a:r>
            <a:r>
              <a:rPr lang="en-US" altLang="ja-JP" sz="2600" dirty="0">
                <a:latin typeface="Century" panose="02040604050505020304" pitchFamily="18" charset="0"/>
              </a:rPr>
              <a:t>25 What will David most likely do next?</a:t>
            </a:r>
          </a:p>
          <a:p>
            <a:pPr marL="457200" indent="-457200" algn="just">
              <a:lnSpc>
                <a:spcPct val="120000"/>
              </a:lnSpc>
              <a:buNone/>
            </a:pPr>
            <a:r>
              <a:rPr lang="en-US" altLang="ja-JP" sz="2600" dirty="0">
                <a:latin typeface="Century" panose="02040604050505020304" pitchFamily="18" charset="0"/>
              </a:rPr>
              <a:t>① Continue his lessons and form a band</a:t>
            </a:r>
          </a:p>
          <a:p>
            <a:pPr marL="457200" indent="-457200" algn="just">
              <a:lnSpc>
                <a:spcPct val="120000"/>
              </a:lnSpc>
              <a:buNone/>
            </a:pPr>
            <a:r>
              <a:rPr lang="en-US" altLang="ja-JP" sz="2600" dirty="0">
                <a:latin typeface="Century" panose="02040604050505020304" pitchFamily="18" charset="0"/>
              </a:rPr>
              <a:t>② Continue his lessons but not form a band</a:t>
            </a:r>
          </a:p>
          <a:p>
            <a:pPr marL="457200" indent="-457200" algn="just">
              <a:lnSpc>
                <a:spcPct val="120000"/>
              </a:lnSpc>
              <a:buNone/>
            </a:pPr>
            <a:r>
              <a:rPr lang="en-US" altLang="ja-JP" sz="2600" dirty="0">
                <a:latin typeface="Century" panose="02040604050505020304" pitchFamily="18" charset="0"/>
              </a:rPr>
              <a:t>③ Quit his lessons and form a band</a:t>
            </a:r>
          </a:p>
          <a:p>
            <a:pPr marL="457200" indent="-457200" algn="just">
              <a:lnSpc>
                <a:spcPct val="120000"/>
              </a:lnSpc>
              <a:buNone/>
            </a:pPr>
            <a:r>
              <a:rPr lang="en-US" altLang="ja-JP" sz="2600" dirty="0">
                <a:latin typeface="Century" panose="02040604050505020304" pitchFamily="18" charset="0"/>
              </a:rPr>
              <a:t>④ Quit his lessons but not form a band</a:t>
            </a:r>
          </a:p>
        </p:txBody>
      </p:sp>
      <p:pic>
        <p:nvPicPr>
          <p:cNvPr id="2" name="2020A23-25">
            <a:hlinkClick r:id="" action="ppaction://media"/>
            <a:extLst>
              <a:ext uri="{FF2B5EF4-FFF2-40B4-BE49-F238E27FC236}">
                <a16:creationId xmlns:a16="http://schemas.microsoft.com/office/drawing/2014/main" id="{5E284D9A-E453-4AA7-9773-9B4E10CB29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88024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5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180000">
            <a:noAutofit/>
          </a:bodyPr>
          <a:lstStyle/>
          <a:p>
            <a:pPr marL="457200" indent="-457200" algn="just">
              <a:lnSpc>
                <a:spcPct val="120000"/>
              </a:lnSpc>
              <a:buNone/>
            </a:pPr>
            <a:r>
              <a:rPr lang="ja-JP" altLang="en-US" sz="1600" dirty="0">
                <a:latin typeface="Century" panose="02040604050505020304" pitchFamily="18" charset="0"/>
              </a:rPr>
              <a:t>問</a:t>
            </a:r>
            <a:r>
              <a:rPr lang="en-US" altLang="ja-JP" sz="1600" dirty="0">
                <a:latin typeface="Century" panose="02040604050505020304" pitchFamily="18" charset="0"/>
              </a:rPr>
              <a:t>23 </a:t>
            </a:r>
            <a:r>
              <a:rPr lang="ja-JP" altLang="en-US" sz="1600" dirty="0">
                <a:latin typeface="Century" panose="02040604050505020304" pitchFamily="18" charset="0"/>
              </a:rPr>
              <a:t>正解④ 問</a:t>
            </a:r>
            <a:r>
              <a:rPr lang="en-US" altLang="ja-JP" sz="1600" dirty="0">
                <a:latin typeface="Century" panose="02040604050505020304" pitchFamily="18" charset="0"/>
              </a:rPr>
              <a:t>24 </a:t>
            </a:r>
            <a:r>
              <a:rPr lang="ja-JP" altLang="en-US" sz="1600" dirty="0">
                <a:latin typeface="Century" panose="02040604050505020304" pitchFamily="18" charset="0"/>
              </a:rPr>
              <a:t>正解 ② 問</a:t>
            </a:r>
            <a:r>
              <a:rPr lang="en-US" altLang="ja-JP" sz="1600" dirty="0">
                <a:latin typeface="Century" panose="02040604050505020304" pitchFamily="18" charset="0"/>
              </a:rPr>
              <a:t>25 </a:t>
            </a:r>
            <a:r>
              <a:rPr lang="ja-JP" altLang="en-US" sz="1600" dirty="0">
                <a:latin typeface="Century" panose="02040604050505020304" pitchFamily="18" charset="0"/>
              </a:rPr>
              <a:t>正解 ①</a:t>
            </a:r>
            <a:endParaRPr lang="en-US" altLang="ja-JP" sz="1600" dirty="0">
              <a:latin typeface="Century" panose="02040604050505020304" pitchFamily="18" charset="0"/>
            </a:endParaRPr>
          </a:p>
          <a:p>
            <a:pPr marL="457200" indent="-457200" algn="just">
              <a:lnSpc>
                <a:spcPct val="120000"/>
              </a:lnSpc>
              <a:buNone/>
            </a:pPr>
            <a:r>
              <a:rPr lang="en-US" altLang="ja-JP" sz="1600" dirty="0">
                <a:latin typeface="Century" panose="02040604050505020304" pitchFamily="18" charset="0"/>
              </a:rPr>
              <a:t>Mark : Hi, David …. Hi, Amy. What’s up?</a:t>
            </a:r>
          </a:p>
          <a:p>
            <a:pPr marL="457200" indent="-457200" algn="just">
              <a:lnSpc>
                <a:spcPct val="120000"/>
              </a:lnSpc>
              <a:buNone/>
            </a:pPr>
            <a:r>
              <a:rPr lang="en-US" altLang="ja-JP" sz="1600" dirty="0">
                <a:latin typeface="Century" panose="02040604050505020304" pitchFamily="18" charset="0"/>
              </a:rPr>
              <a:t>David : Hey, Mark. I was just telling Amy about my guitar lessons.</a:t>
            </a:r>
          </a:p>
          <a:p>
            <a:pPr marL="457200" indent="-457200" algn="just">
              <a:lnSpc>
                <a:spcPct val="120000"/>
              </a:lnSpc>
              <a:buNone/>
            </a:pPr>
            <a:r>
              <a:rPr lang="en-US" altLang="ja-JP" sz="1600" dirty="0">
                <a:latin typeface="Century" panose="02040604050505020304" pitchFamily="18" charset="0"/>
              </a:rPr>
              <a:t>Mark : Oh yeah? How’re they going?</a:t>
            </a:r>
          </a:p>
          <a:p>
            <a:pPr marL="457200" indent="-457200" algn="just">
              <a:lnSpc>
                <a:spcPct val="120000"/>
              </a:lnSpc>
              <a:buNone/>
            </a:pPr>
            <a:r>
              <a:rPr lang="en-US" altLang="ja-JP" sz="1600" dirty="0">
                <a:latin typeface="Century" panose="02040604050505020304" pitchFamily="18" charset="0"/>
              </a:rPr>
              <a:t>David : Actually, I’m thinking about quitting. They aren’t cheap, and my teacher’s kind of strict. But even more than that, they’re so boring! She makes me practice the same thing over and over to get it right. That’s all we do. Amy thinks I should continue though, right, Amy?</a:t>
            </a:r>
          </a:p>
          <a:p>
            <a:pPr marL="457200" indent="-457200" algn="just">
              <a:lnSpc>
                <a:spcPct val="120000"/>
              </a:lnSpc>
              <a:buNone/>
            </a:pPr>
            <a:r>
              <a:rPr lang="en-US" altLang="ja-JP" sz="1600" dirty="0">
                <a:latin typeface="Century" panose="02040604050505020304" pitchFamily="18" charset="0"/>
              </a:rPr>
              <a:t>Amy : That’s right. Your teacher knows what you need to do to make progress. You should trust her. If she thinks you should start with the basics, she’s probably right.</a:t>
            </a:r>
          </a:p>
          <a:p>
            <a:pPr marL="457200" indent="-457200" algn="just">
              <a:lnSpc>
                <a:spcPct val="120000"/>
              </a:lnSpc>
              <a:buNone/>
            </a:pPr>
            <a:r>
              <a:rPr lang="en-US" altLang="ja-JP" sz="1600" dirty="0">
                <a:latin typeface="Century" panose="02040604050505020304" pitchFamily="18" charset="0"/>
              </a:rPr>
              <a:t>David : Yeah, I know. But I’m just not enjoying myself. When I decided to play the guitar, my dream was to have fun playing music with my friends. I want to learn how to play some songs. I don’t need to know everything, just enough so I can start enjoying myself.</a:t>
            </a:r>
          </a:p>
          <a:p>
            <a:pPr marL="457200" indent="-457200" algn="just">
              <a:lnSpc>
                <a:spcPct val="120000"/>
              </a:lnSpc>
              <a:buNone/>
            </a:pPr>
            <a:r>
              <a:rPr lang="en-US" altLang="ja-JP" sz="1600" dirty="0">
                <a:latin typeface="Century" panose="02040604050505020304" pitchFamily="18" charset="0"/>
              </a:rPr>
              <a:t>Mark : I see what you mean, David. If you played in a band, it would increase your motivation to practice. It’s a lot of fun playing with other people. I suppose you could quit your lessons and teach yourself how to play.</a:t>
            </a:r>
          </a:p>
          <a:p>
            <a:pPr marL="457200" indent="-457200" algn="just">
              <a:lnSpc>
                <a:spcPct val="120000"/>
              </a:lnSpc>
              <a:buNone/>
            </a:pPr>
            <a:r>
              <a:rPr lang="en-US" altLang="ja-JP" sz="1600" dirty="0">
                <a:latin typeface="Century" panose="02040604050505020304" pitchFamily="18" charset="0"/>
              </a:rPr>
              <a:t>Amy : I think if you’re really serious about learning to play the guitar, you should continue taking lessons. Your teacher will show you the right way to play. If you quit and try to learn on your own, you might develop bad habits that will be hard to change later. It may not be fun now, but just imagine how good you’ll be in a few years.</a:t>
            </a:r>
          </a:p>
          <a:p>
            <a:pPr marL="457200" indent="-457200" algn="just">
              <a:lnSpc>
                <a:spcPct val="120000"/>
              </a:lnSpc>
              <a:buNone/>
            </a:pPr>
            <a:r>
              <a:rPr lang="en-US" altLang="ja-JP" sz="1600" dirty="0">
                <a:latin typeface="Century" panose="02040604050505020304" pitchFamily="18" charset="0"/>
              </a:rPr>
              <a:t>Mark : You know what? Maybe you should stick with it. You can always put together a band while taking lessons.</a:t>
            </a:r>
          </a:p>
          <a:p>
            <a:pPr marL="457200" indent="-457200" algn="just">
              <a:lnSpc>
                <a:spcPct val="120000"/>
              </a:lnSpc>
              <a:buNone/>
            </a:pPr>
            <a:r>
              <a:rPr lang="en-US" altLang="ja-JP" sz="1600" dirty="0">
                <a:latin typeface="Century" panose="02040604050505020304" pitchFamily="18" charset="0"/>
              </a:rPr>
              <a:t>David : Good idea! That way, I can practice what I learn from my teacher. Are either of you interested in starting a band?</a:t>
            </a:r>
          </a:p>
        </p:txBody>
      </p:sp>
      <p:pic>
        <p:nvPicPr>
          <p:cNvPr id="2" name="2020A23-25">
            <a:hlinkClick r:id="" action="ppaction://media"/>
            <a:extLst>
              <a:ext uri="{FF2B5EF4-FFF2-40B4-BE49-F238E27FC236}">
                <a16:creationId xmlns:a16="http://schemas.microsoft.com/office/drawing/2014/main" id="{0DDCA147-1868-4B2D-A1FC-6FD1D44BFF4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7304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5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50000"/>
              </a:lnSpc>
              <a:buNone/>
            </a:pPr>
            <a:r>
              <a:rPr kumimoji="1" lang="ja-JP" altLang="en-US" sz="4000" dirty="0">
                <a:latin typeface="Century" panose="02040604050505020304" pitchFamily="18" charset="0"/>
              </a:rPr>
              <a:t>問</a:t>
            </a:r>
            <a:r>
              <a:rPr kumimoji="1" lang="en-US" altLang="ja-JP" sz="4000" dirty="0">
                <a:latin typeface="Century" panose="02040604050505020304" pitchFamily="18" charset="0"/>
              </a:rPr>
              <a:t>2 </a:t>
            </a:r>
            <a:r>
              <a:rPr lang="en-US" altLang="ja-JP" sz="4000" dirty="0">
                <a:latin typeface="Century" panose="02040604050505020304" pitchFamily="18" charset="0"/>
              </a:rPr>
              <a:t>What flight time did the woman choose?</a:t>
            </a:r>
          </a:p>
          <a:p>
            <a:pPr marL="0" indent="0">
              <a:lnSpc>
                <a:spcPct val="150000"/>
              </a:lnSpc>
              <a:buNone/>
            </a:pPr>
            <a:r>
              <a:rPr lang="en-US" altLang="ja-JP" sz="4000" dirty="0">
                <a:latin typeface="Century" panose="02040604050505020304" pitchFamily="18" charset="0"/>
              </a:rPr>
              <a:t>① 7:30</a:t>
            </a:r>
          </a:p>
          <a:p>
            <a:pPr marL="0" indent="0">
              <a:lnSpc>
                <a:spcPct val="150000"/>
              </a:lnSpc>
              <a:buNone/>
            </a:pPr>
            <a:r>
              <a:rPr lang="en-US" altLang="ja-JP" sz="4000" dirty="0">
                <a:latin typeface="Century" panose="02040604050505020304" pitchFamily="18" charset="0"/>
              </a:rPr>
              <a:t>② 11:00</a:t>
            </a:r>
          </a:p>
          <a:p>
            <a:pPr marL="0" indent="0">
              <a:lnSpc>
                <a:spcPct val="150000"/>
              </a:lnSpc>
              <a:buNone/>
            </a:pPr>
            <a:r>
              <a:rPr lang="en-US" altLang="ja-JP" sz="4000" dirty="0">
                <a:latin typeface="Century" panose="02040604050505020304" pitchFamily="18" charset="0"/>
              </a:rPr>
              <a:t>③ 14:00</a:t>
            </a:r>
          </a:p>
          <a:p>
            <a:pPr marL="0" indent="0">
              <a:lnSpc>
                <a:spcPct val="150000"/>
              </a:lnSpc>
              <a:buNone/>
            </a:pPr>
            <a:r>
              <a:rPr lang="en-US" altLang="ja-JP" sz="4000" dirty="0">
                <a:latin typeface="Century" panose="02040604050505020304" pitchFamily="18" charset="0"/>
              </a:rPr>
              <a:t>④ 17:00</a:t>
            </a:r>
            <a:endParaRPr kumimoji="1" lang="ja-JP" altLang="en-US" sz="4000" dirty="0">
              <a:latin typeface="Century" panose="02040604050505020304" pitchFamily="18" charset="0"/>
            </a:endParaRPr>
          </a:p>
        </p:txBody>
      </p:sp>
      <p:pic>
        <p:nvPicPr>
          <p:cNvPr id="2" name="2020A02">
            <a:hlinkClick r:id="" action="ppaction://media"/>
            <a:extLst>
              <a:ext uri="{FF2B5EF4-FFF2-40B4-BE49-F238E27FC236}">
                <a16:creationId xmlns:a16="http://schemas.microsoft.com/office/drawing/2014/main" id="{E3683E7D-DA80-4811-934D-077EDE7C7C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7826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0" indent="0">
              <a:lnSpc>
                <a:spcPct val="150000"/>
              </a:lnSpc>
              <a:buNone/>
            </a:pPr>
            <a:r>
              <a:rPr lang="en-US" altLang="ja-JP" sz="4000" dirty="0">
                <a:latin typeface="Century" panose="02040604050505020304" pitchFamily="18" charset="0"/>
              </a:rPr>
              <a:t>M: The flight at 7:30 is 15,000 yen.</a:t>
            </a:r>
          </a:p>
          <a:p>
            <a:pPr marL="0" indent="0">
              <a:lnSpc>
                <a:spcPct val="150000"/>
              </a:lnSpc>
              <a:buNone/>
            </a:pPr>
            <a:r>
              <a:rPr lang="en-US" altLang="ja-JP" sz="4000" dirty="0">
                <a:latin typeface="Century" panose="02040604050505020304" pitchFamily="18" charset="0"/>
              </a:rPr>
              <a:t>W: That’s too early.</a:t>
            </a:r>
          </a:p>
          <a:p>
            <a:pPr marL="0" indent="0">
              <a:lnSpc>
                <a:spcPct val="150000"/>
              </a:lnSpc>
              <a:buNone/>
            </a:pPr>
            <a:r>
              <a:rPr lang="en-US" altLang="ja-JP" sz="4000" dirty="0">
                <a:latin typeface="Century" panose="02040604050505020304" pitchFamily="18" charset="0"/>
              </a:rPr>
              <a:t>M: The 11 am and 2 pm flights are both 17,000.</a:t>
            </a:r>
          </a:p>
          <a:p>
            <a:pPr marL="457200" indent="-457200">
              <a:lnSpc>
                <a:spcPct val="150000"/>
              </a:lnSpc>
              <a:buNone/>
            </a:pPr>
            <a:r>
              <a:rPr lang="en-US" altLang="ja-JP" sz="4000" dirty="0">
                <a:latin typeface="Century" panose="02040604050505020304" pitchFamily="18" charset="0"/>
              </a:rPr>
              <a:t>W: It’s a bit more, but … I’ll take the afternoon one.</a:t>
            </a:r>
            <a:endParaRPr kumimoji="1" lang="ja-JP" altLang="en-US" sz="4000" dirty="0">
              <a:latin typeface="Century" panose="02040604050505020304" pitchFamily="18" charset="0"/>
            </a:endParaRPr>
          </a:p>
        </p:txBody>
      </p:sp>
      <p:pic>
        <p:nvPicPr>
          <p:cNvPr id="2" name="2020A02">
            <a:hlinkClick r:id="" action="ppaction://media"/>
            <a:extLst>
              <a:ext uri="{FF2B5EF4-FFF2-40B4-BE49-F238E27FC236}">
                <a16:creationId xmlns:a16="http://schemas.microsoft.com/office/drawing/2014/main" id="{B3C79788-AF54-4CA9-8A77-E0E27530A4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5037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a:t>
            </a:r>
            <a:r>
              <a:rPr lang="ja-JP" altLang="en-US" sz="4000" dirty="0">
                <a:latin typeface="Century" panose="02040604050505020304" pitchFamily="18" charset="0"/>
              </a:rPr>
              <a:t> </a:t>
            </a:r>
            <a:r>
              <a:rPr lang="en-US" altLang="ja-JP" sz="4000" dirty="0">
                <a:latin typeface="Century" panose="02040604050505020304" pitchFamily="18" charset="0"/>
              </a:rPr>
              <a:t>What do they still need in order to finish the </a:t>
            </a:r>
          </a:p>
          <a:p>
            <a:pPr marL="457200" lvl="1" indent="0">
              <a:lnSpc>
                <a:spcPct val="150000"/>
              </a:lnSpc>
              <a:buNone/>
            </a:pPr>
            <a:r>
              <a:rPr lang="en-US" altLang="ja-JP" sz="3600" dirty="0">
                <a:latin typeface="Century" panose="02040604050505020304" pitchFamily="18" charset="0"/>
              </a:rPr>
              <a:t>brochure?</a:t>
            </a:r>
          </a:p>
          <a:p>
            <a:pPr marL="0" indent="0">
              <a:lnSpc>
                <a:spcPct val="150000"/>
              </a:lnSpc>
              <a:buNone/>
            </a:pPr>
            <a:r>
              <a:rPr lang="en-US" altLang="ja-JP" sz="4000" dirty="0">
                <a:latin typeface="Century" panose="02040604050505020304" pitchFamily="18" charset="0"/>
              </a:rPr>
              <a:t>① Only the illustrations</a:t>
            </a:r>
          </a:p>
          <a:p>
            <a:pPr marL="0" indent="0">
              <a:lnSpc>
                <a:spcPct val="150000"/>
              </a:lnSpc>
              <a:buNone/>
            </a:pPr>
            <a:r>
              <a:rPr lang="en-US" altLang="ja-JP" sz="4000" dirty="0">
                <a:latin typeface="Century" panose="02040604050505020304" pitchFamily="18" charset="0"/>
              </a:rPr>
              <a:t>② The illustrations and recipe</a:t>
            </a:r>
          </a:p>
          <a:p>
            <a:pPr marL="0" indent="0">
              <a:lnSpc>
                <a:spcPct val="150000"/>
              </a:lnSpc>
              <a:buNone/>
            </a:pPr>
            <a:r>
              <a:rPr lang="en-US" altLang="ja-JP" sz="4000" dirty="0">
                <a:latin typeface="Century" panose="02040604050505020304" pitchFamily="18" charset="0"/>
              </a:rPr>
              <a:t>③ The text, photos, and illustrations</a:t>
            </a:r>
          </a:p>
          <a:p>
            <a:pPr marL="0" indent="0">
              <a:lnSpc>
                <a:spcPct val="150000"/>
              </a:lnSpc>
              <a:buNone/>
            </a:pPr>
            <a:r>
              <a:rPr lang="en-US" altLang="ja-JP" sz="4000" dirty="0">
                <a:latin typeface="Century" panose="02040604050505020304" pitchFamily="18" charset="0"/>
              </a:rPr>
              <a:t>④ The text, photos, and recipe</a:t>
            </a:r>
            <a:endParaRPr kumimoji="1" lang="ja-JP" altLang="en-US" sz="4000" dirty="0">
              <a:latin typeface="Century" panose="02040604050505020304" pitchFamily="18" charset="0"/>
            </a:endParaRPr>
          </a:p>
        </p:txBody>
      </p:sp>
      <p:pic>
        <p:nvPicPr>
          <p:cNvPr id="4" name="2020A03">
            <a:hlinkClick r:id="" action="ppaction://media"/>
            <a:extLst>
              <a:ext uri="{FF2B5EF4-FFF2-40B4-BE49-F238E27FC236}">
                <a16:creationId xmlns:a16="http://schemas.microsoft.com/office/drawing/2014/main" id="{7D2D4FA0-536E-4DA5-87C5-DA27268CCD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89096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10000"/>
          </a:bodyPr>
          <a:lstStyle/>
          <a:p>
            <a:pPr marL="0" indent="0">
              <a:lnSpc>
                <a:spcPct val="17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0" indent="0">
              <a:lnSpc>
                <a:spcPct val="170000"/>
              </a:lnSpc>
              <a:buNone/>
            </a:pPr>
            <a:r>
              <a:rPr lang="en-US" altLang="ja-JP" sz="4000" dirty="0">
                <a:latin typeface="Century" panose="02040604050505020304" pitchFamily="18" charset="0"/>
              </a:rPr>
              <a:t>W: Is the brochure ready?</a:t>
            </a:r>
          </a:p>
          <a:p>
            <a:pPr marL="0" indent="0">
              <a:lnSpc>
                <a:spcPct val="170000"/>
              </a:lnSpc>
              <a:buNone/>
            </a:pPr>
            <a:r>
              <a:rPr lang="en-US" altLang="ja-JP" sz="4000" dirty="0">
                <a:latin typeface="Century" panose="02040604050505020304" pitchFamily="18" charset="0"/>
              </a:rPr>
              <a:t>M: We have the text and photos. All we need is </a:t>
            </a:r>
          </a:p>
          <a:p>
            <a:pPr marL="457200" lvl="1" indent="0">
              <a:lnSpc>
                <a:spcPct val="170000"/>
              </a:lnSpc>
              <a:buNone/>
            </a:pPr>
            <a:r>
              <a:rPr lang="en-US" altLang="ja-JP" sz="4000" dirty="0">
                <a:latin typeface="Century" panose="02040604050505020304" pitchFamily="18" charset="0"/>
              </a:rPr>
              <a:t>Dylan’s illustrations.</a:t>
            </a:r>
          </a:p>
          <a:p>
            <a:pPr marL="0" indent="0">
              <a:lnSpc>
                <a:spcPct val="170000"/>
              </a:lnSpc>
              <a:buNone/>
            </a:pPr>
            <a:r>
              <a:rPr lang="en-US" altLang="ja-JP" sz="4000" dirty="0">
                <a:latin typeface="Century" panose="02040604050505020304" pitchFamily="18" charset="0"/>
              </a:rPr>
              <a:t>W: Will he send them in time?</a:t>
            </a:r>
          </a:p>
          <a:p>
            <a:pPr marL="0" indent="0">
              <a:lnSpc>
                <a:spcPct val="170000"/>
              </a:lnSpc>
              <a:buNone/>
            </a:pPr>
            <a:r>
              <a:rPr lang="en-US" altLang="ja-JP" sz="4000" dirty="0">
                <a:latin typeface="Century" panose="02040604050505020304" pitchFamily="18" charset="0"/>
              </a:rPr>
              <a:t>M: Hopefully. Oh, we also need Pedro’s recipe.</a:t>
            </a:r>
            <a:endParaRPr kumimoji="1" lang="ja-JP" altLang="en-US" sz="4000" dirty="0">
              <a:latin typeface="Century" panose="02040604050505020304" pitchFamily="18" charset="0"/>
            </a:endParaRPr>
          </a:p>
        </p:txBody>
      </p:sp>
      <p:pic>
        <p:nvPicPr>
          <p:cNvPr id="4" name="2020A03">
            <a:hlinkClick r:id="" action="ppaction://media"/>
            <a:extLst>
              <a:ext uri="{FF2B5EF4-FFF2-40B4-BE49-F238E27FC236}">
                <a16:creationId xmlns:a16="http://schemas.microsoft.com/office/drawing/2014/main" id="{B283D830-7402-480D-A1F4-F9095DDBA8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1121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What will the woman do?</a:t>
            </a:r>
          </a:p>
          <a:p>
            <a:pPr marL="0" indent="0">
              <a:lnSpc>
                <a:spcPct val="150000"/>
              </a:lnSpc>
              <a:buNone/>
            </a:pPr>
            <a:r>
              <a:rPr lang="en-US" altLang="ja-JP" sz="4000" dirty="0">
                <a:latin typeface="Century" panose="02040604050505020304" pitchFamily="18" charset="0"/>
              </a:rPr>
              <a:t>① Ask Jim to come on time</a:t>
            </a:r>
          </a:p>
          <a:p>
            <a:pPr marL="0" indent="0">
              <a:lnSpc>
                <a:spcPct val="150000"/>
              </a:lnSpc>
              <a:buNone/>
            </a:pPr>
            <a:r>
              <a:rPr lang="en-US" altLang="ja-JP" sz="4000" dirty="0">
                <a:latin typeface="Century" panose="02040604050505020304" pitchFamily="18" charset="0"/>
              </a:rPr>
              <a:t>② Find a place for Jim</a:t>
            </a:r>
          </a:p>
          <a:p>
            <a:pPr marL="0" indent="0">
              <a:lnSpc>
                <a:spcPct val="150000"/>
              </a:lnSpc>
              <a:buNone/>
            </a:pPr>
            <a:r>
              <a:rPr lang="en-US" altLang="ja-JP" sz="4000" dirty="0">
                <a:latin typeface="Century" panose="02040604050505020304" pitchFamily="18" charset="0"/>
              </a:rPr>
              <a:t>③ Open the party room</a:t>
            </a:r>
          </a:p>
          <a:p>
            <a:pPr marL="0" indent="0">
              <a:lnSpc>
                <a:spcPct val="150000"/>
              </a:lnSpc>
              <a:buNone/>
            </a:pPr>
            <a:r>
              <a:rPr lang="en-US" altLang="ja-JP" sz="4000" dirty="0">
                <a:latin typeface="Century" panose="02040604050505020304" pitchFamily="18" charset="0"/>
              </a:rPr>
              <a:t>④ Speak to start the party</a:t>
            </a:r>
          </a:p>
        </p:txBody>
      </p:sp>
      <p:pic>
        <p:nvPicPr>
          <p:cNvPr id="2" name="2020A04">
            <a:hlinkClick r:id="" action="ppaction://media"/>
            <a:extLst>
              <a:ext uri="{FF2B5EF4-FFF2-40B4-BE49-F238E27FC236}">
                <a16:creationId xmlns:a16="http://schemas.microsoft.com/office/drawing/2014/main" id="{0BAE6EA8-C4D6-4710-9768-9779B738C99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09516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1061</TotalTime>
  <Words>2840</Words>
  <Application>Microsoft Office PowerPoint</Application>
  <PresentationFormat>ワイド画面</PresentationFormat>
  <Paragraphs>260</Paragraphs>
  <Slides>46</Slides>
  <Notes>0</Notes>
  <HiddenSlides>0</HiddenSlides>
  <MMClips>38</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46</vt:i4>
      </vt:variant>
    </vt:vector>
  </HeadingPairs>
  <TitlesOfParts>
    <vt:vector size="51" baseType="lpstr">
      <vt:lpstr>游ゴシック</vt:lpstr>
      <vt:lpstr>游ゴシック Light</vt:lpstr>
      <vt:lpstr>Arial</vt:lpstr>
      <vt:lpstr>Century</vt:lpstr>
      <vt:lpstr>Office テーマ</vt:lpstr>
      <vt:lpstr>センター2020本試 リスニング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センター2020本試 リスニング</dc:title>
  <dc:creator>mmsankosho.com</dc:creator>
  <cp:lastModifiedBy>user</cp:lastModifiedBy>
  <cp:revision>38</cp:revision>
  <dcterms:created xsi:type="dcterms:W3CDTF">2020-04-16T08:36:58Z</dcterms:created>
  <dcterms:modified xsi:type="dcterms:W3CDTF">2020-04-17T02:25:44Z</dcterms:modified>
</cp:coreProperties>
</file>